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01545" y="90170"/>
            <a:ext cx="5740908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63229" y="90170"/>
            <a:ext cx="5217541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1309" y="1392343"/>
            <a:ext cx="8501380" cy="473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29364"/>
            <a:ext cx="231775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9.png"/><Relationship Id="rId7" Type="http://schemas.openxmlformats.org/officeDocument/2006/relationships/image" Target="../media/image32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g"/><Relationship Id="rId5" Type="http://schemas.openxmlformats.org/officeDocument/2006/relationships/image" Target="../media/image31.png"/><Relationship Id="rId10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3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8.png"/><Relationship Id="rId18" Type="http://schemas.openxmlformats.org/officeDocument/2006/relationships/image" Target="../media/image8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7.png"/><Relationship Id="rId17" Type="http://schemas.openxmlformats.org/officeDocument/2006/relationships/image" Target="../media/image75.png"/><Relationship Id="rId2" Type="http://schemas.openxmlformats.org/officeDocument/2006/relationships/image" Target="../media/image60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82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68.png"/><Relationship Id="rId18" Type="http://schemas.openxmlformats.org/officeDocument/2006/relationships/image" Target="../media/image92.png"/><Relationship Id="rId3" Type="http://schemas.openxmlformats.org/officeDocument/2006/relationships/image" Target="../media/image6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75.png"/><Relationship Id="rId2" Type="http://schemas.openxmlformats.org/officeDocument/2006/relationships/image" Target="../media/image83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88.png"/><Relationship Id="rId5" Type="http://schemas.openxmlformats.org/officeDocument/2006/relationships/image" Target="../media/image71.png"/><Relationship Id="rId15" Type="http://schemas.openxmlformats.org/officeDocument/2006/relationships/image" Target="../media/image73.png"/><Relationship Id="rId10" Type="http://schemas.openxmlformats.org/officeDocument/2006/relationships/image" Target="../media/image87.png"/><Relationship Id="rId4" Type="http://schemas.openxmlformats.org/officeDocument/2006/relationships/image" Target="../media/image64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85.png"/><Relationship Id="rId18" Type="http://schemas.openxmlformats.org/officeDocument/2006/relationships/image" Target="../media/image107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61.png"/><Relationship Id="rId17" Type="http://schemas.openxmlformats.org/officeDocument/2006/relationships/image" Target="../media/image106.png"/><Relationship Id="rId2" Type="http://schemas.openxmlformats.org/officeDocument/2006/relationships/image" Target="../media/image93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4.png"/><Relationship Id="rId10" Type="http://schemas.openxmlformats.org/officeDocument/2006/relationships/image" Target="../media/image101.png"/><Relationship Id="rId19" Type="http://schemas.openxmlformats.org/officeDocument/2006/relationships/image" Target="../media/image108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jp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sm.ac.jp/~shiro/research/blindsep.html" TargetMode="External"/><Relationship Id="rId4" Type="http://schemas.openxmlformats.org/officeDocument/2006/relationships/image" Target="../media/image1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cgWya-wjgY" TargetMode="External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youtube.com/watch?v=VCdxqn0fcnE" TargetMode="External"/><Relationship Id="rId4" Type="http://schemas.openxmlformats.org/officeDocument/2006/relationships/hyperlink" Target="http://heli.stanford.edu/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405" y="1867095"/>
            <a:ext cx="3113073" cy="24645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934" y="1090386"/>
            <a:ext cx="5554345" cy="24878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750"/>
              </a:lnSpc>
              <a:spcBef>
                <a:spcPts val="100"/>
              </a:spcBef>
            </a:pPr>
            <a:endParaRPr sz="4000" dirty="0"/>
          </a:p>
          <a:p>
            <a:pPr marL="12700" marR="5080">
              <a:lnSpc>
                <a:spcPts val="7200"/>
              </a:lnSpc>
              <a:spcBef>
                <a:spcPts val="50"/>
              </a:spcBef>
            </a:pPr>
            <a:r>
              <a:rPr sz="6000" spc="-20" dirty="0"/>
              <a:t>Introduction</a:t>
            </a:r>
            <a:r>
              <a:rPr sz="6000" spc="-10" dirty="0"/>
              <a:t> </a:t>
            </a:r>
            <a:r>
              <a:rPr sz="6000" spc="-30" dirty="0"/>
              <a:t>to </a:t>
            </a:r>
            <a:r>
              <a:rPr sz="6000" spc="-25" dirty="0"/>
              <a:t> </a:t>
            </a:r>
            <a:r>
              <a:rPr sz="6000" spc="-5" dirty="0"/>
              <a:t>Machine</a:t>
            </a:r>
            <a:r>
              <a:rPr sz="6000" spc="-70" dirty="0"/>
              <a:t> </a:t>
            </a:r>
            <a:r>
              <a:rPr sz="6000" spc="-5" dirty="0"/>
              <a:t>Learning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9879" y="2144077"/>
            <a:ext cx="7003415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71930" marR="5080" indent="-1459865">
              <a:lnSpc>
                <a:spcPct val="100400"/>
              </a:lnSpc>
              <a:spcBef>
                <a:spcPts val="75"/>
              </a:spcBef>
            </a:pPr>
            <a:r>
              <a:rPr spc="-30" dirty="0"/>
              <a:t>State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10" dirty="0"/>
              <a:t> </a:t>
            </a:r>
            <a:r>
              <a:rPr dirty="0"/>
              <a:t>Art</a:t>
            </a:r>
            <a:r>
              <a:rPr spc="-5" dirty="0"/>
              <a:t> </a:t>
            </a:r>
            <a:r>
              <a:rPr spc="-10" dirty="0"/>
              <a:t>Applications</a:t>
            </a:r>
            <a:r>
              <a:rPr dirty="0"/>
              <a:t> 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0920" y="185420"/>
            <a:ext cx="4063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55" dirty="0"/>
              <a:t> </a:t>
            </a:r>
            <a:r>
              <a:rPr spc="-20" dirty="0"/>
              <a:t>Cars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949917" y="1111138"/>
            <a:ext cx="3535679" cy="2597785"/>
            <a:chOff x="4949917" y="1111138"/>
            <a:chExt cx="3535679" cy="25977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9917" y="1111138"/>
              <a:ext cx="3535657" cy="259745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834494" y="1990021"/>
              <a:ext cx="1447800" cy="1295400"/>
            </a:xfrm>
            <a:custGeom>
              <a:avLst/>
              <a:gdLst/>
              <a:ahLst/>
              <a:cxnLst/>
              <a:rect l="l" t="t" r="r" b="b"/>
              <a:pathLst>
                <a:path w="1447800" h="1295400">
                  <a:moveTo>
                    <a:pt x="0" y="0"/>
                  </a:moveTo>
                  <a:lnTo>
                    <a:pt x="1447800" y="0"/>
                  </a:lnTo>
                  <a:lnTo>
                    <a:pt x="1447800" y="1295400"/>
                  </a:lnTo>
                  <a:lnTo>
                    <a:pt x="0" y="129540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649" y="1100951"/>
            <a:ext cx="3827150" cy="25089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7092" y="3599397"/>
            <a:ext cx="4519295" cy="3142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5600" marR="754380" indent="-342900">
              <a:lnSpc>
                <a:spcPct val="99600"/>
              </a:lnSpc>
              <a:spcBef>
                <a:spcPts val="11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10" dirty="0">
                <a:latin typeface="Calibri"/>
                <a:cs typeface="Calibri"/>
              </a:rPr>
              <a:t>Nevada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made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it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legal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for </a:t>
            </a:r>
            <a:r>
              <a:rPr sz="2300" spc="-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r>
              <a:rPr sz="2300" spc="-10" dirty="0">
                <a:latin typeface="Calibri"/>
                <a:cs typeface="Calibri"/>
              </a:rPr>
              <a:t> to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drive</a:t>
            </a:r>
            <a:r>
              <a:rPr sz="2300" spc="-5" dirty="0">
                <a:latin typeface="Calibri"/>
                <a:cs typeface="Calibri"/>
              </a:rPr>
              <a:t> on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roads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in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dirty="0">
                <a:latin typeface="Calibri"/>
                <a:cs typeface="Calibri"/>
              </a:rPr>
              <a:t>June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2011</a:t>
            </a:r>
            <a:endParaRPr sz="2300">
              <a:latin typeface="Calibri"/>
              <a:cs typeface="Calibri"/>
            </a:endParaRPr>
          </a:p>
          <a:p>
            <a:pPr marL="355600" marR="384810" indent="-342900">
              <a:lnSpc>
                <a:spcPct val="100200"/>
              </a:lnSpc>
              <a:spcBef>
                <a:spcPts val="5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300" spc="-5" dirty="0">
                <a:latin typeface="Calibri"/>
                <a:cs typeface="Calibri"/>
              </a:rPr>
              <a:t>As of 2013,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four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states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(Nevada, </a:t>
            </a:r>
            <a:r>
              <a:rPr sz="2300" spc="-50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Florida,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California,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and 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Michigan)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have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15" dirty="0">
                <a:latin typeface="Calibri"/>
                <a:cs typeface="Calibri"/>
              </a:rPr>
              <a:t>legalized 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autonomous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-20" dirty="0">
                <a:latin typeface="Calibri"/>
                <a:cs typeface="Calibri"/>
              </a:rPr>
              <a:t>cars</a:t>
            </a:r>
            <a:endParaRPr sz="2300">
              <a:latin typeface="Calibri"/>
              <a:cs typeface="Calibri"/>
            </a:endParaRPr>
          </a:p>
          <a:p>
            <a:pPr marL="2004060">
              <a:lnSpc>
                <a:spcPts val="2130"/>
              </a:lnSpc>
              <a:spcBef>
                <a:spcPts val="420"/>
              </a:spcBef>
            </a:pPr>
            <a:r>
              <a:rPr sz="1800" spc="-30" dirty="0">
                <a:solidFill>
                  <a:srgbClr val="FF0000"/>
                </a:solidFill>
                <a:latin typeface="Calibri"/>
                <a:cs typeface="Calibri"/>
              </a:rPr>
              <a:t>Penn’s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Autonomous</a:t>
            </a:r>
            <a:r>
              <a:rPr sz="18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Car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0000"/>
                </a:solidFill>
                <a:latin typeface="Wingdings"/>
                <a:cs typeface="Wingdings"/>
              </a:rPr>
              <a:t></a:t>
            </a:r>
            <a:endParaRPr sz="1800">
              <a:latin typeface="Wingdings"/>
              <a:cs typeface="Wingdings"/>
            </a:endParaRPr>
          </a:p>
          <a:p>
            <a:pPr marL="2004060">
              <a:lnSpc>
                <a:spcPts val="2130"/>
              </a:lnSpc>
            </a:pP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(Ben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Franklin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Racing </a:t>
            </a:r>
            <a:r>
              <a:rPr sz="1800" spc="-35" dirty="0">
                <a:solidFill>
                  <a:srgbClr val="FF0000"/>
                </a:solidFill>
                <a:latin typeface="Calibri"/>
                <a:cs typeface="Calibri"/>
              </a:rPr>
              <a:t>Team)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28558" y="3831664"/>
            <a:ext cx="3191510" cy="2824480"/>
            <a:chOff x="5128558" y="3831664"/>
            <a:chExt cx="3191510" cy="282448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1258" y="3844365"/>
              <a:ext cx="3166033" cy="27988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134908" y="3838014"/>
              <a:ext cx="3178810" cy="2811780"/>
            </a:xfrm>
            <a:custGeom>
              <a:avLst/>
              <a:gdLst/>
              <a:ahLst/>
              <a:cxnLst/>
              <a:rect l="l" t="t" r="r" b="b"/>
              <a:pathLst>
                <a:path w="3178809" h="2811779">
                  <a:moveTo>
                    <a:pt x="0" y="0"/>
                  </a:moveTo>
                  <a:lnTo>
                    <a:pt x="3178734" y="0"/>
                  </a:lnTo>
                  <a:lnTo>
                    <a:pt x="3178734" y="2811539"/>
                  </a:lnTo>
                  <a:lnTo>
                    <a:pt x="0" y="281153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8276" y="90170"/>
            <a:ext cx="5729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15" dirty="0"/>
              <a:t> </a:t>
            </a:r>
            <a:r>
              <a:rPr dirty="0"/>
              <a:t>Car</a:t>
            </a:r>
            <a:r>
              <a:rPr spc="-10" dirty="0"/>
              <a:t> </a:t>
            </a:r>
            <a:r>
              <a:rPr spc="-15" dirty="0"/>
              <a:t>Sensors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117600"/>
            <a:ext cx="9144000" cy="49402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1845" y="299720"/>
            <a:ext cx="6541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Autonomous</a:t>
            </a:r>
            <a:r>
              <a:rPr spc="-20" dirty="0"/>
              <a:t> </a:t>
            </a:r>
            <a:r>
              <a:rPr dirty="0"/>
              <a:t>Car</a:t>
            </a:r>
            <a:r>
              <a:rPr spc="-30" dirty="0"/>
              <a:t> </a:t>
            </a:r>
            <a:r>
              <a:rPr spc="-40" dirty="0"/>
              <a:t>Technology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400" y="1371600"/>
            <a:ext cx="5791200" cy="2228850"/>
            <a:chOff x="152400" y="1371600"/>
            <a:chExt cx="5791200" cy="22288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1371600"/>
              <a:ext cx="5791200" cy="22098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10118" y="2016124"/>
              <a:ext cx="3275329" cy="1562735"/>
            </a:xfrm>
            <a:custGeom>
              <a:avLst/>
              <a:gdLst/>
              <a:ahLst/>
              <a:cxnLst/>
              <a:rect l="l" t="t" r="r" b="b"/>
              <a:pathLst>
                <a:path w="3275329" h="1562735">
                  <a:moveTo>
                    <a:pt x="2672880" y="523697"/>
                  </a:moveTo>
                  <a:lnTo>
                    <a:pt x="2671762" y="524179"/>
                  </a:lnTo>
                  <a:lnTo>
                    <a:pt x="2672651" y="523976"/>
                  </a:lnTo>
                  <a:lnTo>
                    <a:pt x="2672880" y="523697"/>
                  </a:lnTo>
                  <a:close/>
                </a:path>
                <a:path w="3275329" h="1562735">
                  <a:moveTo>
                    <a:pt x="2760408" y="481723"/>
                  </a:moveTo>
                  <a:lnTo>
                    <a:pt x="2752572" y="461899"/>
                  </a:lnTo>
                  <a:lnTo>
                    <a:pt x="2738247" y="444296"/>
                  </a:lnTo>
                  <a:lnTo>
                    <a:pt x="2732608" y="437362"/>
                  </a:lnTo>
                  <a:lnTo>
                    <a:pt x="2705824" y="414032"/>
                  </a:lnTo>
                  <a:lnTo>
                    <a:pt x="2677553" y="397840"/>
                  </a:lnTo>
                  <a:lnTo>
                    <a:pt x="2646959" y="391858"/>
                  </a:lnTo>
                  <a:lnTo>
                    <a:pt x="2611590" y="392518"/>
                  </a:lnTo>
                  <a:lnTo>
                    <a:pt x="2574328" y="395846"/>
                  </a:lnTo>
                  <a:lnTo>
                    <a:pt x="2538006" y="397840"/>
                  </a:lnTo>
                  <a:lnTo>
                    <a:pt x="2501481" y="396392"/>
                  </a:lnTo>
                  <a:lnTo>
                    <a:pt x="2463876" y="393979"/>
                  </a:lnTo>
                  <a:lnTo>
                    <a:pt x="2428443" y="393496"/>
                  </a:lnTo>
                  <a:lnTo>
                    <a:pt x="2398458" y="397840"/>
                  </a:lnTo>
                  <a:lnTo>
                    <a:pt x="2370188" y="410248"/>
                  </a:lnTo>
                  <a:lnTo>
                    <a:pt x="2343404" y="428332"/>
                  </a:lnTo>
                  <a:lnTo>
                    <a:pt x="2326703" y="446659"/>
                  </a:lnTo>
                  <a:lnTo>
                    <a:pt x="2328684" y="459778"/>
                  </a:lnTo>
                  <a:lnTo>
                    <a:pt x="2348700" y="460260"/>
                  </a:lnTo>
                  <a:lnTo>
                    <a:pt x="2429052" y="446722"/>
                  </a:lnTo>
                  <a:lnTo>
                    <a:pt x="2471140" y="444296"/>
                  </a:lnTo>
                  <a:lnTo>
                    <a:pt x="2514015" y="448995"/>
                  </a:lnTo>
                  <a:lnTo>
                    <a:pt x="2561259" y="457682"/>
                  </a:lnTo>
                  <a:lnTo>
                    <a:pt x="2605240" y="468071"/>
                  </a:lnTo>
                  <a:lnTo>
                    <a:pt x="2656840" y="487705"/>
                  </a:lnTo>
                  <a:lnTo>
                    <a:pt x="2669375" y="508876"/>
                  </a:lnTo>
                  <a:lnTo>
                    <a:pt x="2673197" y="516559"/>
                  </a:lnTo>
                  <a:lnTo>
                    <a:pt x="2674899" y="521360"/>
                  </a:lnTo>
                  <a:lnTo>
                    <a:pt x="2672880" y="523697"/>
                  </a:lnTo>
                  <a:lnTo>
                    <a:pt x="2677553" y="521716"/>
                  </a:lnTo>
                  <a:lnTo>
                    <a:pt x="2696629" y="516191"/>
                  </a:lnTo>
                  <a:lnTo>
                    <a:pt x="2724429" y="507530"/>
                  </a:lnTo>
                  <a:lnTo>
                    <a:pt x="2749512" y="495947"/>
                  </a:lnTo>
                  <a:lnTo>
                    <a:pt x="2760408" y="481723"/>
                  </a:lnTo>
                  <a:close/>
                </a:path>
                <a:path w="3275329" h="1562735">
                  <a:moveTo>
                    <a:pt x="3274987" y="897191"/>
                  </a:moveTo>
                  <a:lnTo>
                    <a:pt x="3239554" y="842632"/>
                  </a:lnTo>
                  <a:lnTo>
                    <a:pt x="3197517" y="817816"/>
                  </a:lnTo>
                  <a:lnTo>
                    <a:pt x="3139808" y="798639"/>
                  </a:lnTo>
                  <a:lnTo>
                    <a:pt x="3070961" y="791819"/>
                  </a:lnTo>
                  <a:lnTo>
                    <a:pt x="3017939" y="788949"/>
                  </a:lnTo>
                  <a:lnTo>
                    <a:pt x="2839516" y="781545"/>
                  </a:lnTo>
                  <a:lnTo>
                    <a:pt x="2788856" y="779233"/>
                  </a:lnTo>
                  <a:lnTo>
                    <a:pt x="2750235" y="776884"/>
                  </a:lnTo>
                  <a:lnTo>
                    <a:pt x="2722219" y="771753"/>
                  </a:lnTo>
                  <a:lnTo>
                    <a:pt x="2714167" y="763524"/>
                  </a:lnTo>
                  <a:lnTo>
                    <a:pt x="2715704" y="753364"/>
                  </a:lnTo>
                  <a:lnTo>
                    <a:pt x="2716530" y="742467"/>
                  </a:lnTo>
                  <a:lnTo>
                    <a:pt x="2674645" y="723125"/>
                  </a:lnTo>
                  <a:lnTo>
                    <a:pt x="2614574" y="715886"/>
                  </a:lnTo>
                  <a:lnTo>
                    <a:pt x="2564714" y="714171"/>
                  </a:lnTo>
                  <a:lnTo>
                    <a:pt x="2514587" y="713409"/>
                  </a:lnTo>
                  <a:lnTo>
                    <a:pt x="2453690" y="709053"/>
                  </a:lnTo>
                  <a:lnTo>
                    <a:pt x="2368461" y="699109"/>
                  </a:lnTo>
                  <a:lnTo>
                    <a:pt x="2313076" y="692124"/>
                  </a:lnTo>
                  <a:lnTo>
                    <a:pt x="2253310" y="684110"/>
                  </a:lnTo>
                  <a:lnTo>
                    <a:pt x="2192261" y="675259"/>
                  </a:lnTo>
                  <a:lnTo>
                    <a:pt x="2133041" y="665822"/>
                  </a:lnTo>
                  <a:lnTo>
                    <a:pt x="2078736" y="655993"/>
                  </a:lnTo>
                  <a:lnTo>
                    <a:pt x="2032444" y="646023"/>
                  </a:lnTo>
                  <a:lnTo>
                    <a:pt x="1997265" y="636104"/>
                  </a:lnTo>
                  <a:lnTo>
                    <a:pt x="1997265" y="501713"/>
                  </a:lnTo>
                  <a:lnTo>
                    <a:pt x="2194953" y="373722"/>
                  </a:lnTo>
                  <a:lnTo>
                    <a:pt x="0" y="0"/>
                  </a:lnTo>
                  <a:lnTo>
                    <a:pt x="206184" y="205841"/>
                  </a:lnTo>
                  <a:lnTo>
                    <a:pt x="681380" y="679132"/>
                  </a:lnTo>
                  <a:lnTo>
                    <a:pt x="1210538" y="1203540"/>
                  </a:lnTo>
                  <a:lnTo>
                    <a:pt x="1578622" y="1562722"/>
                  </a:lnTo>
                  <a:lnTo>
                    <a:pt x="1719249" y="1527467"/>
                  </a:lnTo>
                  <a:lnTo>
                    <a:pt x="1781289" y="1511579"/>
                  </a:lnTo>
                  <a:lnTo>
                    <a:pt x="1838159" y="1496745"/>
                  </a:lnTo>
                  <a:lnTo>
                    <a:pt x="1890153" y="1482902"/>
                  </a:lnTo>
                  <a:lnTo>
                    <a:pt x="1937537" y="1469986"/>
                  </a:lnTo>
                  <a:lnTo>
                    <a:pt x="1980590" y="1457921"/>
                  </a:lnTo>
                  <a:lnTo>
                    <a:pt x="2019592" y="1446644"/>
                  </a:lnTo>
                  <a:lnTo>
                    <a:pt x="2086521" y="1426159"/>
                  </a:lnTo>
                  <a:lnTo>
                    <a:pt x="2161946" y="1395996"/>
                  </a:lnTo>
                  <a:lnTo>
                    <a:pt x="2171154" y="1381785"/>
                  </a:lnTo>
                  <a:lnTo>
                    <a:pt x="2167534" y="1371638"/>
                  </a:lnTo>
                  <a:lnTo>
                    <a:pt x="2176056" y="1363065"/>
                  </a:lnTo>
                  <a:lnTo>
                    <a:pt x="2199500" y="1359458"/>
                  </a:lnTo>
                  <a:lnTo>
                    <a:pt x="2226208" y="1361147"/>
                  </a:lnTo>
                  <a:lnTo>
                    <a:pt x="2259457" y="1360906"/>
                  </a:lnTo>
                  <a:lnTo>
                    <a:pt x="2302522" y="1351546"/>
                  </a:lnTo>
                  <a:lnTo>
                    <a:pt x="2377325" y="1335925"/>
                  </a:lnTo>
                  <a:lnTo>
                    <a:pt x="2430526" y="1319987"/>
                  </a:lnTo>
                  <a:lnTo>
                    <a:pt x="2466975" y="1303985"/>
                  </a:lnTo>
                  <a:lnTo>
                    <a:pt x="2491486" y="1288186"/>
                  </a:lnTo>
                  <a:lnTo>
                    <a:pt x="2508923" y="1272882"/>
                  </a:lnTo>
                  <a:lnTo>
                    <a:pt x="2524099" y="1258316"/>
                  </a:lnTo>
                  <a:lnTo>
                    <a:pt x="2541879" y="1244777"/>
                  </a:lnTo>
                  <a:lnTo>
                    <a:pt x="2567076" y="1232522"/>
                  </a:lnTo>
                  <a:lnTo>
                    <a:pt x="2615158" y="1217599"/>
                  </a:lnTo>
                  <a:lnTo>
                    <a:pt x="2662199" y="1207160"/>
                  </a:lnTo>
                  <a:lnTo>
                    <a:pt x="2708897" y="1197406"/>
                  </a:lnTo>
                  <a:lnTo>
                    <a:pt x="2755925" y="1184516"/>
                  </a:lnTo>
                  <a:lnTo>
                    <a:pt x="2804020" y="1164678"/>
                  </a:lnTo>
                  <a:lnTo>
                    <a:pt x="2844304" y="1145616"/>
                  </a:lnTo>
                  <a:lnTo>
                    <a:pt x="2893098" y="1124013"/>
                  </a:lnTo>
                  <a:lnTo>
                    <a:pt x="3002623" y="1076261"/>
                  </a:lnTo>
                  <a:lnTo>
                    <a:pt x="3056534" y="1051636"/>
                  </a:lnTo>
                  <a:lnTo>
                    <a:pt x="3105340" y="1027531"/>
                  </a:lnTo>
                  <a:lnTo>
                    <a:pt x="3145612" y="1004697"/>
                  </a:lnTo>
                  <a:lnTo>
                    <a:pt x="3200374" y="971169"/>
                  </a:lnTo>
                  <a:lnTo>
                    <a:pt x="3241370" y="944702"/>
                  </a:lnTo>
                  <a:lnTo>
                    <a:pt x="3266833" y="921372"/>
                  </a:lnTo>
                  <a:lnTo>
                    <a:pt x="3274987" y="897191"/>
                  </a:lnTo>
                  <a:close/>
                </a:path>
              </a:pathLst>
            </a:custGeom>
            <a:solidFill>
              <a:srgbClr val="FF0000">
                <a:alpha val="4313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7465" y="2691342"/>
              <a:ext cx="1699895" cy="890269"/>
            </a:xfrm>
            <a:custGeom>
              <a:avLst/>
              <a:gdLst/>
              <a:ahLst/>
              <a:cxnLst/>
              <a:rect l="l" t="t" r="r" b="b"/>
              <a:pathLst>
                <a:path w="1699895" h="890270">
                  <a:moveTo>
                    <a:pt x="0" y="890058"/>
                  </a:moveTo>
                  <a:lnTo>
                    <a:pt x="49672" y="876870"/>
                  </a:lnTo>
                  <a:lnTo>
                    <a:pt x="97573" y="864161"/>
                  </a:lnTo>
                  <a:lnTo>
                    <a:pt x="142476" y="851933"/>
                  </a:lnTo>
                  <a:lnTo>
                    <a:pt x="183155" y="840184"/>
                  </a:lnTo>
                  <a:lnTo>
                    <a:pt x="218382" y="828494"/>
                  </a:lnTo>
                  <a:lnTo>
                    <a:pt x="249113" y="816685"/>
                  </a:lnTo>
                  <a:lnTo>
                    <a:pt x="277390" y="805116"/>
                  </a:lnTo>
                  <a:lnTo>
                    <a:pt x="305259" y="794146"/>
                  </a:lnTo>
                  <a:lnTo>
                    <a:pt x="360859" y="774484"/>
                  </a:lnTo>
                  <a:lnTo>
                    <a:pt x="409919" y="759618"/>
                  </a:lnTo>
                  <a:lnTo>
                    <a:pt x="448621" y="752904"/>
                  </a:lnTo>
                  <a:lnTo>
                    <a:pt x="466133" y="750986"/>
                  </a:lnTo>
                  <a:lnTo>
                    <a:pt x="484053" y="748109"/>
                  </a:lnTo>
                  <a:lnTo>
                    <a:pt x="526571" y="738038"/>
                  </a:lnTo>
                  <a:lnTo>
                    <a:pt x="562548" y="725090"/>
                  </a:lnTo>
                  <a:lnTo>
                    <a:pt x="566569" y="718316"/>
                  </a:lnTo>
                  <a:lnTo>
                    <a:pt x="563093" y="711183"/>
                  </a:lnTo>
                  <a:lnTo>
                    <a:pt x="564797" y="703330"/>
                  </a:lnTo>
                  <a:lnTo>
                    <a:pt x="621577" y="685283"/>
                  </a:lnTo>
                  <a:lnTo>
                    <a:pt x="674221" y="674264"/>
                  </a:lnTo>
                  <a:lnTo>
                    <a:pt x="732238" y="662816"/>
                  </a:lnTo>
                  <a:lnTo>
                    <a:pt x="785579" y="652412"/>
                  </a:lnTo>
                  <a:lnTo>
                    <a:pt x="824199" y="644524"/>
                  </a:lnTo>
                  <a:lnTo>
                    <a:pt x="845867" y="640328"/>
                  </a:lnTo>
                  <a:lnTo>
                    <a:pt x="850364" y="639729"/>
                  </a:lnTo>
                  <a:lnTo>
                    <a:pt x="851591" y="637691"/>
                  </a:lnTo>
                  <a:lnTo>
                    <a:pt x="863447" y="629178"/>
                  </a:lnTo>
                  <a:lnTo>
                    <a:pt x="891792" y="610356"/>
                  </a:lnTo>
                  <a:lnTo>
                    <a:pt x="928859" y="585059"/>
                  </a:lnTo>
                  <a:lnTo>
                    <a:pt x="968107" y="559763"/>
                  </a:lnTo>
                  <a:lnTo>
                    <a:pt x="1002994" y="540940"/>
                  </a:lnTo>
                  <a:lnTo>
                    <a:pt x="1054778" y="529910"/>
                  </a:lnTo>
                  <a:lnTo>
                    <a:pt x="1078013" y="529251"/>
                  </a:lnTo>
                  <a:lnTo>
                    <a:pt x="1103293" y="525594"/>
                  </a:lnTo>
                  <a:lnTo>
                    <a:pt x="1130276" y="517741"/>
                  </a:lnTo>
                  <a:lnTo>
                    <a:pt x="1157804" y="507850"/>
                  </a:lnTo>
                  <a:lnTo>
                    <a:pt x="1187512" y="496281"/>
                  </a:lnTo>
                  <a:lnTo>
                    <a:pt x="1221036" y="483393"/>
                  </a:lnTo>
                  <a:lnTo>
                    <a:pt x="1259670" y="468647"/>
                  </a:lnTo>
                  <a:lnTo>
                    <a:pt x="1302257" y="451742"/>
                  </a:lnTo>
                  <a:lnTo>
                    <a:pt x="1346751" y="433399"/>
                  </a:lnTo>
                  <a:lnTo>
                    <a:pt x="1391109" y="414337"/>
                  </a:lnTo>
                  <a:lnTo>
                    <a:pt x="1437511" y="393896"/>
                  </a:lnTo>
                  <a:lnTo>
                    <a:pt x="1486502" y="371656"/>
                  </a:lnTo>
                  <a:lnTo>
                    <a:pt x="1533586" y="348697"/>
                  </a:lnTo>
                  <a:lnTo>
                    <a:pt x="1574265" y="326098"/>
                  </a:lnTo>
                  <a:lnTo>
                    <a:pt x="1608879" y="302780"/>
                  </a:lnTo>
                  <a:lnTo>
                    <a:pt x="1639677" y="278622"/>
                  </a:lnTo>
                  <a:lnTo>
                    <a:pt x="1683286" y="237860"/>
                  </a:lnTo>
                  <a:lnTo>
                    <a:pt x="1699639" y="219157"/>
                  </a:lnTo>
                  <a:lnTo>
                    <a:pt x="1698821" y="212863"/>
                  </a:lnTo>
                  <a:lnTo>
                    <a:pt x="1656030" y="169283"/>
                  </a:lnTo>
                  <a:lnTo>
                    <a:pt x="1609151" y="138112"/>
                  </a:lnTo>
                  <a:lnTo>
                    <a:pt x="1569358" y="127562"/>
                  </a:lnTo>
                  <a:lnTo>
                    <a:pt x="1547622" y="125524"/>
                  </a:lnTo>
                  <a:lnTo>
                    <a:pt x="1521934" y="122766"/>
                  </a:lnTo>
                  <a:lnTo>
                    <a:pt x="1493384" y="118330"/>
                  </a:lnTo>
                  <a:lnTo>
                    <a:pt x="1462518" y="113175"/>
                  </a:lnTo>
                  <a:lnTo>
                    <a:pt x="1426472" y="108020"/>
                  </a:lnTo>
                  <a:lnTo>
                    <a:pt x="1382387" y="103584"/>
                  </a:lnTo>
                  <a:lnTo>
                    <a:pt x="1334836" y="101159"/>
                  </a:lnTo>
                  <a:lnTo>
                    <a:pt x="1276541" y="99533"/>
                  </a:lnTo>
                  <a:lnTo>
                    <a:pt x="1216291" y="97967"/>
                  </a:lnTo>
                  <a:lnTo>
                    <a:pt x="1162880" y="95727"/>
                  </a:lnTo>
                  <a:lnTo>
                    <a:pt x="1125098" y="92074"/>
                  </a:lnTo>
                  <a:lnTo>
                    <a:pt x="1109494" y="84282"/>
                  </a:lnTo>
                  <a:lnTo>
                    <a:pt x="1115831" y="73851"/>
                  </a:lnTo>
                  <a:lnTo>
                    <a:pt x="1122440" y="62941"/>
                  </a:lnTo>
                  <a:lnTo>
                    <a:pt x="1072348" y="48001"/>
                  </a:lnTo>
                  <a:lnTo>
                    <a:pt x="1023367" y="43029"/>
                  </a:lnTo>
                  <a:lnTo>
                    <a:pt x="967618" y="38610"/>
                  </a:lnTo>
                  <a:lnTo>
                    <a:pt x="912009" y="34558"/>
                  </a:lnTo>
                  <a:lnTo>
                    <a:pt x="863447" y="30691"/>
                  </a:lnTo>
                  <a:lnTo>
                    <a:pt x="810503" y="26315"/>
                  </a:lnTo>
                  <a:lnTo>
                    <a:pt x="760422" y="22539"/>
                  </a:lnTo>
                  <a:lnTo>
                    <a:pt x="716064" y="19002"/>
                  </a:lnTo>
                  <a:lnTo>
                    <a:pt x="680291" y="15345"/>
                  </a:lnTo>
                  <a:lnTo>
                    <a:pt x="654535" y="11509"/>
                  </a:lnTo>
                  <a:lnTo>
                    <a:pt x="636683" y="7672"/>
                  </a:lnTo>
                  <a:lnTo>
                    <a:pt x="624282" y="3836"/>
                  </a:lnTo>
                  <a:lnTo>
                    <a:pt x="614879" y="0"/>
                  </a:lnTo>
                </a:path>
              </a:pathLst>
            </a:custGeom>
            <a:ln w="38100">
              <a:solidFill>
                <a:srgbClr val="8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1934" y="2400829"/>
              <a:ext cx="122014" cy="15262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221739" y="2839720"/>
            <a:ext cx="2123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Laser</a:t>
            </a:r>
            <a:r>
              <a:rPr sz="1800" b="1" spc="-4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Terrain </a:t>
            </a:r>
            <a:r>
              <a:rPr sz="1800" b="1" spc="-5" dirty="0">
                <a:latin typeface="Calibri"/>
                <a:cs typeface="Calibri"/>
              </a:rPr>
              <a:t>Mapping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3733800"/>
            <a:ext cx="4805362" cy="268763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921952" y="5621020"/>
            <a:ext cx="702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3CC33"/>
                </a:solidFill>
                <a:latin typeface="Arial MT"/>
                <a:cs typeface="Arial MT"/>
              </a:rPr>
              <a:t>S</a:t>
            </a:r>
            <a:r>
              <a:rPr sz="1600" spc="5" dirty="0">
                <a:solidFill>
                  <a:srgbClr val="33CC33"/>
                </a:solidFill>
                <a:latin typeface="Arial MT"/>
                <a:cs typeface="Arial MT"/>
              </a:rPr>
              <a:t>t</a:t>
            </a:r>
            <a:r>
              <a:rPr sz="1600" spc="-5" dirty="0">
                <a:solidFill>
                  <a:srgbClr val="33CC33"/>
                </a:solidFill>
                <a:latin typeface="Arial MT"/>
                <a:cs typeface="Arial MT"/>
              </a:rPr>
              <a:t>anle</a:t>
            </a:r>
            <a:r>
              <a:rPr sz="1600" dirty="0">
                <a:solidFill>
                  <a:srgbClr val="33CC33"/>
                </a:solidFill>
                <a:latin typeface="Arial MT"/>
                <a:cs typeface="Arial MT"/>
              </a:rPr>
              <a:t>y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7200" y="4144962"/>
            <a:ext cx="4269105" cy="2473325"/>
            <a:chOff x="457200" y="4144962"/>
            <a:chExt cx="4269105" cy="2473325"/>
          </a:xfrm>
        </p:grpSpPr>
        <p:sp>
          <p:nvSpPr>
            <p:cNvPr id="12" name="object 12"/>
            <p:cNvSpPr/>
            <p:nvPr/>
          </p:nvSpPr>
          <p:spPr>
            <a:xfrm>
              <a:off x="595313" y="4144962"/>
              <a:ext cx="2247900" cy="238125"/>
            </a:xfrm>
            <a:custGeom>
              <a:avLst/>
              <a:gdLst/>
              <a:ahLst/>
              <a:cxnLst/>
              <a:rect l="l" t="t" r="r" b="b"/>
              <a:pathLst>
                <a:path w="2247900" h="238125">
                  <a:moveTo>
                    <a:pt x="2247900" y="0"/>
                  </a:moveTo>
                  <a:lnTo>
                    <a:pt x="0" y="0"/>
                  </a:lnTo>
                  <a:lnTo>
                    <a:pt x="0" y="238125"/>
                  </a:lnTo>
                  <a:lnTo>
                    <a:pt x="2247900" y="238125"/>
                  </a:lnTo>
                  <a:lnTo>
                    <a:pt x="2247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" y="6400800"/>
              <a:ext cx="4268787" cy="2174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2140" y="3754120"/>
            <a:ext cx="2813050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Human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Drivers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500">
              <a:latin typeface="Calibri"/>
              <a:cs typeface="Calibri"/>
            </a:endParaRPr>
          </a:p>
          <a:p>
            <a:pPr marL="1396365">
              <a:lnSpc>
                <a:spcPct val="100000"/>
              </a:lnSpc>
            </a:pPr>
            <a:r>
              <a:rPr sz="1600" spc="-5" dirty="0">
                <a:solidFill>
                  <a:srgbClr val="00CC99"/>
                </a:solidFill>
                <a:latin typeface="Arial MT"/>
                <a:cs typeface="Arial MT"/>
              </a:rPr>
              <a:t>Sebastian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29200" y="3733800"/>
            <a:ext cx="3979862" cy="265271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946140" y="3906520"/>
            <a:ext cx="15093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Adaptive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Vision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000" y="1447800"/>
            <a:ext cx="2657475" cy="216058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17802" y="1544320"/>
            <a:ext cx="84645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 indent="390525">
              <a:lnSpc>
                <a:spcPts val="2100"/>
              </a:lnSpc>
              <a:spcBef>
                <a:spcPts val="219"/>
              </a:spcBef>
            </a:pPr>
            <a:r>
              <a:rPr sz="1800" b="1" spc="-30" dirty="0">
                <a:latin typeface="Calibri"/>
                <a:cs typeface="Calibri"/>
              </a:rPr>
              <a:t>P</a:t>
            </a:r>
            <a:r>
              <a:rPr sz="1800" b="1" spc="-2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th  P</a:t>
            </a:r>
            <a:r>
              <a:rPr sz="1800" b="1" spc="-10" dirty="0">
                <a:latin typeface="Calibri"/>
                <a:cs typeface="Calibri"/>
              </a:rPr>
              <a:t>l</a:t>
            </a:r>
            <a:r>
              <a:rPr sz="1800" b="1" spc="-5" dirty="0">
                <a:latin typeface="Calibri"/>
                <a:cs typeface="Calibri"/>
              </a:rPr>
              <a:t>ann</a:t>
            </a:r>
            <a:r>
              <a:rPr sz="1800" b="1" spc="-10" dirty="0">
                <a:latin typeface="Calibri"/>
                <a:cs typeface="Calibri"/>
              </a:rPr>
              <a:t>i</a:t>
            </a:r>
            <a:r>
              <a:rPr sz="1800" b="1" spc="-5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58740" y="6484619"/>
            <a:ext cx="3715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Calibri"/>
                <a:cs typeface="Calibri"/>
              </a:rPr>
              <a:t>Images and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movies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taken from</a:t>
            </a:r>
            <a:r>
              <a:rPr sz="1000" spc="5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Sebastian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Thrun</a:t>
            </a:r>
            <a:r>
              <a:rPr sz="1000" spc="-5" dirty="0">
                <a:latin typeface="MS PGothic"/>
                <a:cs typeface="MS PGothic"/>
              </a:rPr>
              <a:t>’</a:t>
            </a:r>
            <a:r>
              <a:rPr sz="1000" spc="-5" dirty="0">
                <a:latin typeface="Calibri"/>
                <a:cs typeface="Calibri"/>
              </a:rPr>
              <a:t>s</a:t>
            </a:r>
            <a:r>
              <a:rPr sz="1000" dirty="0">
                <a:latin typeface="Calibri"/>
                <a:cs typeface="Calibri"/>
              </a:rPr>
              <a:t> </a:t>
            </a:r>
            <a:r>
              <a:rPr sz="1000" spc="-5" dirty="0">
                <a:latin typeface="Calibri"/>
                <a:cs typeface="Calibri"/>
              </a:rPr>
              <a:t>multimedia</a:t>
            </a:r>
            <a:r>
              <a:rPr sz="1000" spc="-10" dirty="0">
                <a:latin typeface="Calibri"/>
                <a:cs typeface="Calibri"/>
              </a:rPr>
              <a:t> </a:t>
            </a:r>
            <a:r>
              <a:rPr sz="1000" spc="-125" dirty="0">
                <a:latin typeface="Calibri"/>
                <a:cs typeface="Calibri"/>
              </a:rPr>
              <a:t>w</a:t>
            </a:r>
            <a:r>
              <a:rPr sz="1800" spc="-187" baseline="23148" dirty="0">
                <a:solidFill>
                  <a:srgbClr val="898989"/>
                </a:solidFill>
                <a:latin typeface="Calibri"/>
                <a:cs typeface="Calibri"/>
              </a:rPr>
              <a:t>1</a:t>
            </a:r>
            <a:r>
              <a:rPr sz="1000" spc="-125" dirty="0">
                <a:latin typeface="Calibri"/>
                <a:cs typeface="Calibri"/>
              </a:rPr>
              <a:t>e</a:t>
            </a:r>
            <a:r>
              <a:rPr sz="1800" spc="-187" baseline="23148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r>
              <a:rPr sz="1000" spc="-125" dirty="0">
                <a:latin typeface="Calibri"/>
                <a:cs typeface="Calibri"/>
              </a:rPr>
              <a:t>bsite.</a:t>
            </a:r>
            <a:endParaRPr sz="1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89581" y="4133970"/>
            <a:ext cx="1740941" cy="1127004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627656" y="655637"/>
            <a:ext cx="2130425" cy="5978525"/>
            <a:chOff x="4627656" y="655637"/>
            <a:chExt cx="2130425" cy="597852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84856" y="5667375"/>
              <a:ext cx="966786" cy="9667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575" y="2381974"/>
              <a:ext cx="1949393" cy="13232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54643" y="2332038"/>
              <a:ext cx="2103755" cy="338455"/>
            </a:xfrm>
            <a:custGeom>
              <a:avLst/>
              <a:gdLst/>
              <a:ahLst/>
              <a:cxnLst/>
              <a:rect l="l" t="t" r="r" b="b"/>
              <a:pathLst>
                <a:path w="2103754" h="338455">
                  <a:moveTo>
                    <a:pt x="2103437" y="0"/>
                  </a:moveTo>
                  <a:lnTo>
                    <a:pt x="0" y="0"/>
                  </a:lnTo>
                  <a:lnTo>
                    <a:pt x="0" y="338195"/>
                  </a:lnTo>
                  <a:lnTo>
                    <a:pt x="2103437" y="338195"/>
                  </a:lnTo>
                  <a:lnTo>
                    <a:pt x="21034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278578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78577" y="3747862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18253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382"/>
                  </a:lnTo>
                  <a:lnTo>
                    <a:pt x="182142" y="101382"/>
                  </a:lnTo>
                  <a:lnTo>
                    <a:pt x="182142" y="232225"/>
                  </a:lnTo>
                  <a:lnTo>
                    <a:pt x="546425" y="232225"/>
                  </a:lnTo>
                  <a:lnTo>
                    <a:pt x="546425" y="101382"/>
                  </a:lnTo>
                  <a:lnTo>
                    <a:pt x="728567" y="101382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18252" y="2276250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383"/>
                  </a:lnTo>
                  <a:lnTo>
                    <a:pt x="546426" y="101383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383"/>
                  </a:lnTo>
                  <a:lnTo>
                    <a:pt x="0" y="101383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8924" y="779423"/>
              <a:ext cx="1948790" cy="140179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627656" y="655637"/>
              <a:ext cx="2011680" cy="339090"/>
            </a:xfrm>
            <a:custGeom>
              <a:avLst/>
              <a:gdLst/>
              <a:ahLst/>
              <a:cxnLst/>
              <a:rect l="l" t="t" r="r" b="b"/>
              <a:pathLst>
                <a:path w="2011679" h="339090">
                  <a:moveTo>
                    <a:pt x="2011362" y="0"/>
                  </a:moveTo>
                  <a:lnTo>
                    <a:pt x="0" y="0"/>
                  </a:lnTo>
                  <a:lnTo>
                    <a:pt x="0" y="338554"/>
                  </a:lnTo>
                  <a:lnTo>
                    <a:pt x="2011362" y="338554"/>
                  </a:lnTo>
                  <a:lnTo>
                    <a:pt x="20113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0883" y="6003607"/>
            <a:ext cx="676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p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xe</a:t>
            </a:r>
            <a:r>
              <a:rPr sz="2000" spc="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00308" y="4546282"/>
            <a:ext cx="71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edges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234128" y="5294881"/>
            <a:ext cx="741680" cy="245110"/>
            <a:chOff x="5234128" y="5294881"/>
            <a:chExt cx="741680" cy="245110"/>
          </a:xfrm>
        </p:grpSpPr>
        <p:sp>
          <p:nvSpPr>
            <p:cNvPr id="16" name="object 16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0" y="101823"/>
                  </a:lnTo>
                  <a:lnTo>
                    <a:pt x="182142" y="101823"/>
                  </a:lnTo>
                  <a:lnTo>
                    <a:pt x="182142" y="232225"/>
                  </a:lnTo>
                  <a:lnTo>
                    <a:pt x="546426" y="232225"/>
                  </a:lnTo>
                  <a:lnTo>
                    <a:pt x="546426" y="101823"/>
                  </a:lnTo>
                  <a:lnTo>
                    <a:pt x="728568" y="101823"/>
                  </a:lnTo>
                  <a:lnTo>
                    <a:pt x="3642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240478" y="5301231"/>
              <a:ext cx="728980" cy="232410"/>
            </a:xfrm>
            <a:custGeom>
              <a:avLst/>
              <a:gdLst/>
              <a:ahLst/>
              <a:cxnLst/>
              <a:rect l="l" t="t" r="r" b="b"/>
              <a:pathLst>
                <a:path w="728979" h="232410">
                  <a:moveTo>
                    <a:pt x="364284" y="0"/>
                  </a:moveTo>
                  <a:lnTo>
                    <a:pt x="728568" y="101824"/>
                  </a:lnTo>
                  <a:lnTo>
                    <a:pt x="546426" y="101824"/>
                  </a:lnTo>
                  <a:lnTo>
                    <a:pt x="546426" y="232226"/>
                  </a:lnTo>
                  <a:lnTo>
                    <a:pt x="182142" y="232226"/>
                  </a:lnTo>
                  <a:lnTo>
                    <a:pt x="182142" y="101824"/>
                  </a:lnTo>
                  <a:lnTo>
                    <a:pt x="0" y="101824"/>
                  </a:lnTo>
                  <a:lnTo>
                    <a:pt x="364284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940008" y="2719070"/>
            <a:ext cx="14801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 </a:t>
            </a:r>
            <a:r>
              <a:rPr sz="2000" spc="-5" dirty="0">
                <a:latin typeface="Arial MT"/>
                <a:cs typeface="Arial MT"/>
              </a:rPr>
              <a:t>parts </a:t>
            </a:r>
            <a:r>
              <a:rPr sz="200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</a:t>
            </a:r>
            <a:r>
              <a:rPr sz="2000" dirty="0">
                <a:latin typeface="Arial MT"/>
                <a:cs typeface="Arial MT"/>
              </a:rPr>
              <a:t>co</a:t>
            </a:r>
            <a:r>
              <a:rPr sz="2000" spc="-5" dirty="0">
                <a:latin typeface="Arial MT"/>
                <a:cs typeface="Arial MT"/>
              </a:rPr>
              <a:t>m</a:t>
            </a:r>
            <a:r>
              <a:rPr sz="2000" dirty="0">
                <a:latin typeface="Arial MT"/>
                <a:cs typeface="Arial MT"/>
              </a:rPr>
              <a:t>b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na</a:t>
            </a:r>
            <a:r>
              <a:rPr sz="2000" spc="-10" dirty="0">
                <a:latin typeface="Arial MT"/>
                <a:cs typeface="Arial MT"/>
              </a:rPr>
              <a:t>t</a:t>
            </a:r>
            <a:r>
              <a:rPr sz="2000" spc="5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on  of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edges)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27308" y="1315720"/>
            <a:ext cx="1592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 MT"/>
                <a:cs typeface="Arial MT"/>
              </a:rPr>
              <a:t>object</a:t>
            </a:r>
            <a:r>
              <a:rPr sz="2000" spc="-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models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79899" y="90170"/>
            <a:ext cx="71856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 </a:t>
            </a:r>
            <a:r>
              <a:rPr spc="-10" dirty="0"/>
              <a:t>Belief</a:t>
            </a:r>
            <a:r>
              <a:rPr spc="-15" dirty="0"/>
              <a:t> </a:t>
            </a:r>
            <a:r>
              <a:rPr spc="-10" dirty="0"/>
              <a:t>Net</a:t>
            </a:r>
            <a:r>
              <a:rPr dirty="0"/>
              <a:t> on</a:t>
            </a:r>
            <a:r>
              <a:rPr spc="-5" dirty="0"/>
              <a:t> </a:t>
            </a:r>
            <a:r>
              <a:rPr spc="-30" dirty="0"/>
              <a:t>Face</a:t>
            </a:r>
            <a:r>
              <a:rPr dirty="0"/>
              <a:t> </a:t>
            </a:r>
            <a:r>
              <a:rPr spc="-10" dirty="0"/>
              <a:t>Images</a:t>
            </a:r>
          </a:p>
        </p:txBody>
      </p:sp>
      <p:grpSp>
        <p:nvGrpSpPr>
          <p:cNvPr id="21" name="object 21"/>
          <p:cNvGrpSpPr/>
          <p:nvPr/>
        </p:nvGrpSpPr>
        <p:grpSpPr>
          <a:xfrm>
            <a:off x="558800" y="1104900"/>
            <a:ext cx="4495800" cy="5684520"/>
            <a:chOff x="558800" y="1104900"/>
            <a:chExt cx="4495800" cy="568452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800" y="1104900"/>
              <a:ext cx="3332034" cy="470715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1100" y="4711700"/>
              <a:ext cx="2590800" cy="5969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67890" y="5842000"/>
              <a:ext cx="1233923" cy="94694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7300" y="5029200"/>
              <a:ext cx="1257300" cy="107950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890834" y="5105400"/>
              <a:ext cx="1062355" cy="878205"/>
            </a:xfrm>
            <a:custGeom>
              <a:avLst/>
              <a:gdLst/>
              <a:ahLst/>
              <a:cxnLst/>
              <a:rect l="l" t="t" r="r" b="b"/>
              <a:pathLst>
                <a:path w="1062354" h="878204">
                  <a:moveTo>
                    <a:pt x="0" y="0"/>
                  </a:moveTo>
                  <a:lnTo>
                    <a:pt x="1062166" y="877888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68700" y="4089399"/>
              <a:ext cx="1206500" cy="736600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647409" y="4168953"/>
              <a:ext cx="1021715" cy="530225"/>
            </a:xfrm>
            <a:custGeom>
              <a:avLst/>
              <a:gdLst/>
              <a:ahLst/>
              <a:cxnLst/>
              <a:rect l="l" t="t" r="r" b="b"/>
              <a:pathLst>
                <a:path w="1021714" h="530225">
                  <a:moveTo>
                    <a:pt x="0" y="0"/>
                  </a:moveTo>
                  <a:lnTo>
                    <a:pt x="1021516" y="530046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4400" y="3098799"/>
              <a:ext cx="1282700" cy="36830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3524850" y="3175000"/>
              <a:ext cx="1115695" cy="168910"/>
            </a:xfrm>
            <a:custGeom>
              <a:avLst/>
              <a:gdLst/>
              <a:ahLst/>
              <a:cxnLst/>
              <a:rect l="l" t="t" r="r" b="b"/>
              <a:pathLst>
                <a:path w="1115695" h="168910">
                  <a:moveTo>
                    <a:pt x="0" y="168675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29000" y="1485899"/>
              <a:ext cx="1295400" cy="109220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12150" y="1562100"/>
              <a:ext cx="1115695" cy="904240"/>
            </a:xfrm>
            <a:custGeom>
              <a:avLst/>
              <a:gdLst/>
              <a:ahLst/>
              <a:cxnLst/>
              <a:rect l="l" t="t" r="r" b="b"/>
              <a:pathLst>
                <a:path w="1115695" h="904239">
                  <a:moveTo>
                    <a:pt x="0" y="903687"/>
                  </a:moveTo>
                  <a:lnTo>
                    <a:pt x="1115506" y="0"/>
                  </a:lnTo>
                </a:path>
              </a:pathLst>
            </a:custGeom>
            <a:ln w="762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8739" y="6392873"/>
            <a:ext cx="1400175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8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materials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375" y="3787140"/>
            <a:ext cx="1949098" cy="13230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0325" y="3787140"/>
            <a:ext cx="1949098" cy="13230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8375" y="3779161"/>
            <a:ext cx="1949098" cy="13214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21500" y="3771224"/>
            <a:ext cx="1949098" cy="132147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19100" y="35051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2700" y="35115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4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200" y="3511550"/>
            <a:ext cx="4253230" cy="338455"/>
          </a:xfrm>
          <a:custGeom>
            <a:avLst/>
            <a:gdLst/>
            <a:ahLst/>
            <a:cxnLst/>
            <a:rect l="l" t="t" r="r" b="b"/>
            <a:pathLst>
              <a:path w="4253230" h="338454">
                <a:moveTo>
                  <a:pt x="2212975" y="0"/>
                </a:moveTo>
                <a:lnTo>
                  <a:pt x="0" y="0"/>
                </a:lnTo>
                <a:lnTo>
                  <a:pt x="0" y="338137"/>
                </a:lnTo>
                <a:lnTo>
                  <a:pt x="2212975" y="338137"/>
                </a:lnTo>
                <a:lnTo>
                  <a:pt x="2212975" y="0"/>
                </a:lnTo>
                <a:close/>
              </a:path>
              <a:path w="4253230" h="338454">
                <a:moveTo>
                  <a:pt x="4252912" y="0"/>
                </a:moveTo>
                <a:lnTo>
                  <a:pt x="2239962" y="0"/>
                </a:lnTo>
                <a:lnTo>
                  <a:pt x="2239962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0375" y="2034527"/>
            <a:ext cx="1949098" cy="140241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00325" y="2036114"/>
            <a:ext cx="1949098" cy="14024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78375" y="2032939"/>
            <a:ext cx="1949098" cy="140241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21500" y="2018652"/>
            <a:ext cx="1949098" cy="140241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4191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4400" y="17906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62487" y="1644649"/>
            <a:ext cx="4253230" cy="484505"/>
          </a:xfrm>
          <a:custGeom>
            <a:avLst/>
            <a:gdLst/>
            <a:ahLst/>
            <a:cxnLst/>
            <a:rect l="l" t="t" r="r" b="b"/>
            <a:pathLst>
              <a:path w="4253230" h="484505">
                <a:moveTo>
                  <a:pt x="4252912" y="0"/>
                </a:moveTo>
                <a:lnTo>
                  <a:pt x="2239962" y="0"/>
                </a:lnTo>
                <a:lnTo>
                  <a:pt x="2239962" y="146050"/>
                </a:lnTo>
                <a:lnTo>
                  <a:pt x="2212975" y="146050"/>
                </a:lnTo>
                <a:lnTo>
                  <a:pt x="2212975" y="0"/>
                </a:lnTo>
                <a:lnTo>
                  <a:pt x="0" y="0"/>
                </a:lnTo>
                <a:lnTo>
                  <a:pt x="0" y="338137"/>
                </a:lnTo>
                <a:lnTo>
                  <a:pt x="2209800" y="338137"/>
                </a:lnTo>
                <a:lnTo>
                  <a:pt x="2209800" y="484187"/>
                </a:lnTo>
                <a:lnTo>
                  <a:pt x="4222750" y="484187"/>
                </a:lnTo>
                <a:lnTo>
                  <a:pt x="4222750" y="338137"/>
                </a:lnTo>
                <a:lnTo>
                  <a:pt x="4252912" y="338137"/>
                </a:lnTo>
                <a:lnTo>
                  <a:pt x="425291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835467" y="90170"/>
            <a:ext cx="54724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Learning</a:t>
            </a:r>
            <a:r>
              <a:rPr spc="-2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5" dirty="0"/>
              <a:t>Object</a:t>
            </a:r>
            <a:r>
              <a:rPr spc="-30" dirty="0"/>
              <a:t> </a:t>
            </a:r>
            <a:r>
              <a:rPr spc="-20" dirty="0"/>
              <a:t>Parts</a:t>
            </a:r>
          </a:p>
        </p:txBody>
      </p:sp>
      <p:sp>
        <p:nvSpPr>
          <p:cNvPr id="18" name="object 18"/>
          <p:cNvSpPr/>
          <p:nvPr/>
        </p:nvSpPr>
        <p:spPr>
          <a:xfrm>
            <a:off x="479425" y="163829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80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6987" y="1644649"/>
            <a:ext cx="2011680" cy="338455"/>
          </a:xfrm>
          <a:custGeom>
            <a:avLst/>
            <a:gdLst/>
            <a:ahLst/>
            <a:cxnLst/>
            <a:rect l="l" t="t" r="r" b="b"/>
            <a:pathLst>
              <a:path w="2011679" h="338455">
                <a:moveTo>
                  <a:pt x="2011362" y="0"/>
                </a:moveTo>
                <a:lnTo>
                  <a:pt x="0" y="0"/>
                </a:lnTo>
                <a:lnTo>
                  <a:pt x="0" y="338138"/>
                </a:lnTo>
                <a:lnTo>
                  <a:pt x="2011362" y="338138"/>
                </a:lnTo>
                <a:lnTo>
                  <a:pt x="20113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868362" y="5099050"/>
            <a:ext cx="1143635" cy="1149350"/>
            <a:chOff x="868362" y="5099050"/>
            <a:chExt cx="1143635" cy="11493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8362" y="5508066"/>
              <a:ext cx="1143281" cy="740333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295400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95399" y="51054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09900" y="5114925"/>
            <a:ext cx="1143635" cy="1133475"/>
            <a:chOff x="3009900" y="5114925"/>
            <a:chExt cx="1143635" cy="1133475"/>
          </a:xfrm>
        </p:grpSpPr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5508066"/>
              <a:ext cx="1143282" cy="740333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429000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428999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181600" y="5114925"/>
            <a:ext cx="1143635" cy="1133475"/>
            <a:chOff x="5181600" y="5114925"/>
            <a:chExt cx="1143635" cy="1133475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81600" y="5508066"/>
              <a:ext cx="1143282" cy="74033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6308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353300" y="5114925"/>
            <a:ext cx="1143635" cy="1157605"/>
            <a:chOff x="7353300" y="5114925"/>
            <a:chExt cx="1143635" cy="1157605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53300" y="5531878"/>
              <a:ext cx="1143282" cy="74033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20" y="0"/>
                  </a:moveTo>
                  <a:lnTo>
                    <a:pt x="0" y="119898"/>
                  </a:lnTo>
                  <a:lnTo>
                    <a:pt x="68660" y="119898"/>
                  </a:lnTo>
                  <a:lnTo>
                    <a:pt x="68660" y="365125"/>
                  </a:lnTo>
                  <a:lnTo>
                    <a:pt x="205978" y="365125"/>
                  </a:lnTo>
                  <a:lnTo>
                    <a:pt x="205978" y="119898"/>
                  </a:lnTo>
                  <a:lnTo>
                    <a:pt x="274638" y="119898"/>
                  </a:lnTo>
                  <a:lnTo>
                    <a:pt x="1373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64461" y="5121275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289049" y="3422650"/>
            <a:ext cx="287655" cy="377825"/>
            <a:chOff x="1289049" y="3422650"/>
            <a:chExt cx="287655" cy="377825"/>
          </a:xfrm>
        </p:grpSpPr>
        <p:sp>
          <p:nvSpPr>
            <p:cNvPr id="37" name="object 37"/>
            <p:cNvSpPr/>
            <p:nvPr/>
          </p:nvSpPr>
          <p:spPr>
            <a:xfrm>
              <a:off x="12954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953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5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422649" y="3422650"/>
            <a:ext cx="287655" cy="377825"/>
            <a:chOff x="3422649" y="3422650"/>
            <a:chExt cx="287655" cy="377825"/>
          </a:xfrm>
        </p:grpSpPr>
        <p:sp>
          <p:nvSpPr>
            <p:cNvPr id="40" name="object 40"/>
            <p:cNvSpPr/>
            <p:nvPr/>
          </p:nvSpPr>
          <p:spPr>
            <a:xfrm>
              <a:off x="34290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4289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632449" y="3422650"/>
            <a:ext cx="287655" cy="377825"/>
            <a:chOff x="5632449" y="3422650"/>
            <a:chExt cx="287655" cy="377825"/>
          </a:xfrm>
        </p:grpSpPr>
        <p:sp>
          <p:nvSpPr>
            <p:cNvPr id="43" name="object 43"/>
            <p:cNvSpPr/>
            <p:nvPr/>
          </p:nvSpPr>
          <p:spPr>
            <a:xfrm>
              <a:off x="5638800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6387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7727949" y="3422650"/>
            <a:ext cx="287655" cy="377825"/>
            <a:chOff x="7727949" y="3422650"/>
            <a:chExt cx="287655" cy="377825"/>
          </a:xfrm>
        </p:grpSpPr>
        <p:sp>
          <p:nvSpPr>
            <p:cNvPr id="46" name="object 46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0" y="119899"/>
                  </a:lnTo>
                  <a:lnTo>
                    <a:pt x="68658" y="119899"/>
                  </a:lnTo>
                  <a:lnTo>
                    <a:pt x="68658" y="365125"/>
                  </a:lnTo>
                  <a:lnTo>
                    <a:pt x="205977" y="365125"/>
                  </a:lnTo>
                  <a:lnTo>
                    <a:pt x="205977" y="119899"/>
                  </a:lnTo>
                  <a:lnTo>
                    <a:pt x="274637" y="119899"/>
                  </a:lnTo>
                  <a:lnTo>
                    <a:pt x="13731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34299" y="3429000"/>
              <a:ext cx="274955" cy="365125"/>
            </a:xfrm>
            <a:custGeom>
              <a:avLst/>
              <a:gdLst/>
              <a:ahLst/>
              <a:cxnLst/>
              <a:rect l="l" t="t" r="r" b="b"/>
              <a:pathLst>
                <a:path w="274954" h="365125">
                  <a:moveTo>
                    <a:pt x="137318" y="0"/>
                  </a:moveTo>
                  <a:lnTo>
                    <a:pt x="274638" y="119898"/>
                  </a:lnTo>
                  <a:lnTo>
                    <a:pt x="205978" y="119898"/>
                  </a:lnTo>
                  <a:lnTo>
                    <a:pt x="205978" y="365125"/>
                  </a:lnTo>
                  <a:lnTo>
                    <a:pt x="68659" y="365125"/>
                  </a:lnTo>
                  <a:lnTo>
                    <a:pt x="68659" y="119898"/>
                  </a:lnTo>
                  <a:lnTo>
                    <a:pt x="0" y="119898"/>
                  </a:lnTo>
                  <a:lnTo>
                    <a:pt x="137318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17</a:t>
            </a:r>
          </a:p>
        </p:txBody>
      </p:sp>
      <p:sp>
        <p:nvSpPr>
          <p:cNvPr id="49" name="object 49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8381" y="5762610"/>
            <a:ext cx="1432334" cy="92751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84489" y="538564"/>
            <a:ext cx="3075305" cy="2285365"/>
            <a:chOff x="1284489" y="538564"/>
            <a:chExt cx="3075305" cy="22853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2223" y="877734"/>
              <a:ext cx="2868621" cy="19460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84489" y="538564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80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16869" y="2837307"/>
            <a:ext cx="3075305" cy="2884805"/>
            <a:chOff x="1216869" y="2837307"/>
            <a:chExt cx="3075305" cy="288480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4601" y="3308208"/>
              <a:ext cx="2979257" cy="194595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16869" y="2966967"/>
              <a:ext cx="3075305" cy="424180"/>
            </a:xfrm>
            <a:custGeom>
              <a:avLst/>
              <a:gdLst/>
              <a:ahLst/>
              <a:cxnLst/>
              <a:rect l="l" t="t" r="r" b="b"/>
              <a:pathLst>
                <a:path w="3075304" h="424179">
                  <a:moveTo>
                    <a:pt x="3074785" y="0"/>
                  </a:moveTo>
                  <a:lnTo>
                    <a:pt x="0" y="0"/>
                  </a:lnTo>
                  <a:lnTo>
                    <a:pt x="0" y="424150"/>
                  </a:lnTo>
                  <a:lnTo>
                    <a:pt x="3074785" y="424150"/>
                  </a:lnTo>
                  <a:lnTo>
                    <a:pt x="3074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8" y="0"/>
                  </a:moveTo>
                  <a:lnTo>
                    <a:pt x="0" y="150213"/>
                  </a:lnTo>
                  <a:lnTo>
                    <a:pt x="86019" y="150213"/>
                  </a:lnTo>
                  <a:lnTo>
                    <a:pt x="86019" y="457439"/>
                  </a:lnTo>
                  <a:lnTo>
                    <a:pt x="258056" y="457439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553384" y="5258139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6" y="0"/>
                  </a:moveTo>
                  <a:lnTo>
                    <a:pt x="0" y="150213"/>
                  </a:lnTo>
                  <a:lnTo>
                    <a:pt x="86018" y="150213"/>
                  </a:lnTo>
                  <a:lnTo>
                    <a:pt x="86018" y="457440"/>
                  </a:lnTo>
                  <a:lnTo>
                    <a:pt x="258056" y="457440"/>
                  </a:lnTo>
                  <a:lnTo>
                    <a:pt x="258056" y="150213"/>
                  </a:lnTo>
                  <a:lnTo>
                    <a:pt x="344074" y="150213"/>
                  </a:lnTo>
                  <a:lnTo>
                    <a:pt x="1720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573274" y="2843657"/>
              <a:ext cx="344170" cy="457834"/>
            </a:xfrm>
            <a:custGeom>
              <a:avLst/>
              <a:gdLst/>
              <a:ahLst/>
              <a:cxnLst/>
              <a:rect l="l" t="t" r="r" b="b"/>
              <a:pathLst>
                <a:path w="344169" h="457835">
                  <a:moveTo>
                    <a:pt x="172037" y="0"/>
                  </a:moveTo>
                  <a:lnTo>
                    <a:pt x="344074" y="150212"/>
                  </a:lnTo>
                  <a:lnTo>
                    <a:pt x="258056" y="150212"/>
                  </a:lnTo>
                  <a:lnTo>
                    <a:pt x="258056" y="457439"/>
                  </a:lnTo>
                  <a:lnTo>
                    <a:pt x="86018" y="457439"/>
                  </a:lnTo>
                  <a:lnTo>
                    <a:pt x="86018" y="150212"/>
                  </a:lnTo>
                  <a:lnTo>
                    <a:pt x="0" y="150212"/>
                  </a:lnTo>
                  <a:lnTo>
                    <a:pt x="172037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358011" y="90170"/>
            <a:ext cx="6428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Training</a:t>
            </a:r>
            <a:r>
              <a:rPr spc="-15" dirty="0"/>
              <a:t> </a:t>
            </a:r>
            <a:r>
              <a:rPr dirty="0"/>
              <a:t>on</a:t>
            </a:r>
            <a:r>
              <a:rPr spc="-25" dirty="0"/>
              <a:t> </a:t>
            </a:r>
            <a:r>
              <a:rPr dirty="0"/>
              <a:t>Multiple</a:t>
            </a:r>
            <a:r>
              <a:rPr spc="-20" dirty="0"/>
              <a:t> </a:t>
            </a:r>
            <a:r>
              <a:rPr spc="-5" dirty="0"/>
              <a:t>Objects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18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78739" y="6578018"/>
            <a:ext cx="172085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893179" rIns="0" bIns="0" rtlCol="0">
            <a:spAutoFit/>
          </a:bodyPr>
          <a:lstStyle/>
          <a:p>
            <a:pPr marL="4177029" marR="5080">
              <a:lnSpc>
                <a:spcPct val="100699"/>
              </a:lnSpc>
              <a:spcBef>
                <a:spcPts val="80"/>
              </a:spcBef>
            </a:pPr>
            <a:r>
              <a:rPr spc="-30" dirty="0"/>
              <a:t>Trained </a:t>
            </a:r>
            <a:r>
              <a:rPr spc="-5" dirty="0"/>
              <a:t>on </a:t>
            </a:r>
            <a:r>
              <a:rPr dirty="0"/>
              <a:t>4 </a:t>
            </a:r>
            <a:r>
              <a:rPr spc="-5" dirty="0"/>
              <a:t>classes </a:t>
            </a:r>
            <a:r>
              <a:rPr spc="-15" dirty="0"/>
              <a:t>(cars, </a:t>
            </a:r>
            <a:r>
              <a:rPr spc="-10" dirty="0"/>
              <a:t>faces, </a:t>
            </a:r>
            <a:r>
              <a:rPr spc="-530" dirty="0"/>
              <a:t> </a:t>
            </a:r>
            <a:r>
              <a:rPr spc="-15" dirty="0"/>
              <a:t>motorbikes,</a:t>
            </a:r>
            <a:r>
              <a:rPr spc="-10" dirty="0"/>
              <a:t> </a:t>
            </a:r>
            <a:r>
              <a:rPr spc="-5" dirty="0"/>
              <a:t>airplanes).</a:t>
            </a:r>
          </a:p>
          <a:p>
            <a:pPr marL="4177029" marR="274320">
              <a:lnSpc>
                <a:spcPct val="100699"/>
              </a:lnSpc>
              <a:spcBef>
                <a:spcPts val="600"/>
              </a:spcBef>
            </a:pPr>
            <a:r>
              <a:rPr spc="-5" dirty="0"/>
              <a:t>Second </a:t>
            </a:r>
            <a:r>
              <a:rPr spc="-15" dirty="0"/>
              <a:t>layer: Shared-features </a:t>
            </a:r>
            <a:r>
              <a:rPr spc="-53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object-specific</a:t>
            </a:r>
            <a:r>
              <a:rPr spc="-20" dirty="0"/>
              <a:t> </a:t>
            </a:r>
            <a:r>
              <a:rPr spc="-15" dirty="0"/>
              <a:t>features.</a:t>
            </a:r>
          </a:p>
          <a:p>
            <a:pPr marL="4177029" marR="835660">
              <a:lnSpc>
                <a:spcPts val="2800"/>
              </a:lnSpc>
              <a:spcBef>
                <a:spcPts val="780"/>
              </a:spcBef>
            </a:pPr>
            <a:r>
              <a:rPr spc="-10" dirty="0"/>
              <a:t>Third</a:t>
            </a:r>
            <a:r>
              <a:rPr spc="-15" dirty="0"/>
              <a:t> layer:</a:t>
            </a:r>
            <a:r>
              <a:rPr spc="-20" dirty="0"/>
              <a:t> </a:t>
            </a:r>
            <a:r>
              <a:rPr spc="-15" dirty="0"/>
              <a:t>More</a:t>
            </a:r>
            <a:r>
              <a:rPr spc="-5" dirty="0"/>
              <a:t> specific </a:t>
            </a:r>
            <a:r>
              <a:rPr spc="-530" dirty="0"/>
              <a:t> </a:t>
            </a:r>
            <a:r>
              <a:rPr spc="-15" dirty="0"/>
              <a:t>features.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9781" y="90170"/>
            <a:ext cx="75603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Scene Labeling</a:t>
            </a:r>
            <a:r>
              <a:rPr dirty="0"/>
              <a:t> </a:t>
            </a:r>
            <a:r>
              <a:rPr spc="-5" dirty="0"/>
              <a:t>via</a:t>
            </a:r>
            <a:r>
              <a:rPr dirty="0"/>
              <a:t> </a:t>
            </a:r>
            <a:r>
              <a:rPr spc="-5" dirty="0"/>
              <a:t>Deep</a:t>
            </a:r>
            <a:r>
              <a:rPr dirty="0"/>
              <a:t> </a:t>
            </a:r>
            <a:r>
              <a:rPr spc="-5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34" y="1681458"/>
            <a:ext cx="9036877" cy="35007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5607" y="6281419"/>
            <a:ext cx="3531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[Farabet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 al.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ICML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2012,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40" dirty="0">
                <a:latin typeface="Calibri"/>
                <a:cs typeface="Calibri"/>
              </a:rPr>
              <a:t>PAMI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2013]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4162" y="2201475"/>
            <a:ext cx="7001780" cy="318407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7363" y="2382520"/>
            <a:ext cx="1089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Input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1140" y="3296920"/>
            <a:ext cx="1196340" cy="19710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43180">
              <a:lnSpc>
                <a:spcPct val="99000"/>
              </a:lnSpc>
              <a:spcBef>
                <a:spcPts val="120"/>
              </a:spcBef>
            </a:pPr>
            <a:r>
              <a:rPr sz="1600" spc="-5" dirty="0">
                <a:latin typeface="Calibri"/>
                <a:cs typeface="Calibri"/>
              </a:rPr>
              <a:t>Samples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feedforward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Inference 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(control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50800" marR="5080" algn="just">
              <a:lnSpc>
                <a:spcPts val="1900"/>
              </a:lnSpc>
              <a:spcBef>
                <a:spcPts val="1580"/>
              </a:spcBef>
            </a:pPr>
            <a:r>
              <a:rPr sz="1600" spc="-5" dirty="0">
                <a:latin typeface="Calibri"/>
                <a:cs typeface="Calibri"/>
              </a:rPr>
              <a:t>Samples</a:t>
            </a:r>
            <a:r>
              <a:rPr sz="1600" spc="-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Full posterior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inference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2579" y="90170"/>
            <a:ext cx="8497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Inference</a:t>
            </a:r>
            <a:r>
              <a:rPr spc="-10" dirty="0"/>
              <a:t> </a:t>
            </a:r>
            <a:r>
              <a:rPr spc="-20" dirty="0"/>
              <a:t>from</a:t>
            </a:r>
            <a:r>
              <a:rPr spc="-5" dirty="0"/>
              <a:t> Deep</a:t>
            </a:r>
            <a:r>
              <a:rPr dirty="0"/>
              <a:t> </a:t>
            </a:r>
            <a:r>
              <a:rPr spc="-5" dirty="0"/>
              <a:t>Learned</a:t>
            </a:r>
            <a:r>
              <a:rPr dirty="0"/>
              <a:t> </a:t>
            </a:r>
            <a:r>
              <a:rPr spc="-5" dirty="0"/>
              <a:t>Models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5440" y="972820"/>
            <a:ext cx="78225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latin typeface="Calibri"/>
                <a:cs typeface="Calibri"/>
              </a:rPr>
              <a:t>Generating posterior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samples </a:t>
            </a:r>
            <a:r>
              <a:rPr sz="2000" spc="-10" dirty="0">
                <a:latin typeface="Calibri"/>
                <a:cs typeface="Calibri"/>
              </a:rPr>
              <a:t>from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MS PGothic"/>
                <a:cs typeface="MS PGothic"/>
              </a:rPr>
              <a:t>“</a:t>
            </a:r>
            <a:r>
              <a:rPr sz="2000" spc="-5" dirty="0">
                <a:latin typeface="Calibri"/>
                <a:cs typeface="Calibri"/>
              </a:rPr>
              <a:t>filling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dirty="0">
                <a:latin typeface="MS PGothic"/>
                <a:cs typeface="MS PGothic"/>
              </a:rPr>
              <a:t>”</a:t>
            </a:r>
            <a:r>
              <a:rPr sz="2000" spc="-155" dirty="0">
                <a:latin typeface="MS PGothic"/>
                <a:cs typeface="MS PGothic"/>
              </a:rPr>
              <a:t> </a:t>
            </a:r>
            <a:r>
              <a:rPr sz="2000" spc="-5" dirty="0">
                <a:latin typeface="Calibri"/>
                <a:cs typeface="Calibri"/>
              </a:rPr>
              <a:t>experiments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35" dirty="0">
                <a:latin typeface="Calibri"/>
                <a:cs typeface="Calibri"/>
              </a:rPr>
              <a:t>(cf.</a:t>
            </a:r>
            <a:r>
              <a:rPr sz="2000" spc="-5" dirty="0">
                <a:latin typeface="Calibri"/>
                <a:cs typeface="Calibri"/>
              </a:rPr>
              <a:t> Lee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Mumford,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2003).</a:t>
            </a:r>
            <a:r>
              <a:rPr sz="2000" spc="459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Combine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bottom-up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top-down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inference.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39" y="6569510"/>
            <a:ext cx="17208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776924"/>
            <a:ext cx="8953500" cy="18663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707" y="0"/>
            <a:ext cx="6967220" cy="122936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 indent="1163955">
              <a:lnSpc>
                <a:spcPct val="79500"/>
              </a:lnSpc>
              <a:spcBef>
                <a:spcPts val="1180"/>
              </a:spcBef>
            </a:pPr>
            <a:r>
              <a:rPr dirty="0"/>
              <a:t>Machine</a:t>
            </a:r>
            <a:r>
              <a:rPr spc="-10"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dirty="0"/>
              <a:t>in </a:t>
            </a:r>
            <a:r>
              <a:rPr spc="5" dirty="0"/>
              <a:t> </a:t>
            </a:r>
            <a:r>
              <a:rPr spc="-10" dirty="0"/>
              <a:t>Automatic</a:t>
            </a:r>
            <a:r>
              <a:rPr spc="-20" dirty="0"/>
              <a:t> </a:t>
            </a:r>
            <a:r>
              <a:rPr spc="-5" dirty="0"/>
              <a:t>Speech</a:t>
            </a:r>
            <a:r>
              <a:rPr spc="-20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322876"/>
            <a:ext cx="4559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Typical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Speech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System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3989468"/>
            <a:ext cx="3917751" cy="28685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4340" y="3535424"/>
            <a:ext cx="8353425" cy="1089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ML</a:t>
            </a:r>
            <a:r>
              <a:rPr sz="2400" dirty="0">
                <a:latin typeface="Calibri"/>
                <a:cs typeface="Calibri"/>
              </a:rPr>
              <a:t> used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predict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phone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states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from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sound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spectrogram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409067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Deep learning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state-of-the-art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results</a:t>
            </a:r>
            <a:endParaRPr sz="2000">
              <a:latin typeface="Calibri"/>
              <a:cs typeface="Calibri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273548" y="4845050"/>
          <a:ext cx="4774563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675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0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92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410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#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Hidden</a:t>
                      </a:r>
                      <a:r>
                        <a:rPr sz="14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Layers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20" dirty="0">
                          <a:latin typeface="Calibri"/>
                          <a:cs typeface="Calibri"/>
                        </a:rPr>
                        <a:t>Word</a:t>
                      </a:r>
                      <a:r>
                        <a:rPr sz="14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Error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Rate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%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16.0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12.8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10.9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11.1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650740" y="5505268"/>
            <a:ext cx="3956050" cy="1125220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latin typeface="Calibri"/>
                <a:cs typeface="Calibri"/>
              </a:rPr>
              <a:t>Baseline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GMM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performance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-5" dirty="0">
                <a:latin typeface="Calibri"/>
                <a:cs typeface="Calibri"/>
              </a:rPr>
              <a:t> 15.4%</a:t>
            </a:r>
            <a:endParaRPr sz="1800">
              <a:latin typeface="Calibri"/>
              <a:cs typeface="Calibri"/>
            </a:endParaRPr>
          </a:p>
          <a:p>
            <a:pPr marL="12700" marR="469265">
              <a:lnSpc>
                <a:spcPct val="101200"/>
              </a:lnSpc>
              <a:spcBef>
                <a:spcPts val="720"/>
              </a:spcBef>
            </a:pPr>
            <a:r>
              <a:rPr sz="1400" spc="-5" dirty="0">
                <a:latin typeface="Calibri"/>
                <a:cs typeface="Calibri"/>
              </a:rPr>
              <a:t>[Zeiler et </a:t>
            </a:r>
            <a:r>
              <a:rPr sz="1400" dirty="0">
                <a:latin typeface="Calibri"/>
                <a:cs typeface="Calibri"/>
              </a:rPr>
              <a:t>al. </a:t>
            </a:r>
            <a:r>
              <a:rPr sz="1400" spc="-10" dirty="0">
                <a:latin typeface="Calibri"/>
                <a:cs typeface="Calibri"/>
              </a:rPr>
              <a:t>“On </a:t>
            </a:r>
            <a:r>
              <a:rPr sz="1400" spc="-5" dirty="0">
                <a:latin typeface="Calibri"/>
                <a:cs typeface="Calibri"/>
              </a:rPr>
              <a:t>rectified </a:t>
            </a:r>
            <a:r>
              <a:rPr sz="1400" dirty="0">
                <a:latin typeface="Calibri"/>
                <a:cs typeface="Calibri"/>
              </a:rPr>
              <a:t>linear units </a:t>
            </a:r>
            <a:r>
              <a:rPr sz="1400" spc="-15" dirty="0">
                <a:latin typeface="Calibri"/>
                <a:cs typeface="Calibri"/>
              </a:rPr>
              <a:t>for </a:t>
            </a:r>
            <a:r>
              <a:rPr sz="1400" spc="-5" dirty="0">
                <a:latin typeface="Calibri"/>
                <a:cs typeface="Calibri"/>
              </a:rPr>
              <a:t>speech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recognition”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ICASSP </a:t>
            </a:r>
            <a:r>
              <a:rPr sz="1400" dirty="0">
                <a:latin typeface="Calibri"/>
                <a:cs typeface="Calibri"/>
              </a:rPr>
              <a:t>2013]</a:t>
            </a:r>
            <a:endParaRPr sz="1400">
              <a:latin typeface="Calibri"/>
              <a:cs typeface="Calibri"/>
            </a:endParaRPr>
          </a:p>
          <a:p>
            <a:pPr marL="3787775">
              <a:lnSpc>
                <a:spcPts val="1425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883" y="90170"/>
            <a:ext cx="6186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Machine Learning?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8" y="1137920"/>
            <a:ext cx="8137525" cy="54927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80975" marR="5080" indent="-168275">
              <a:lnSpc>
                <a:spcPts val="3300"/>
              </a:lnSpc>
              <a:spcBef>
                <a:spcPts val="459"/>
              </a:spcBef>
            </a:pPr>
            <a:r>
              <a:rPr sz="3000" spc="-5" dirty="0">
                <a:latin typeface="Calibri"/>
                <a:cs typeface="Calibri"/>
              </a:rPr>
              <a:t>“Learning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20" dirty="0">
                <a:latin typeface="Calibri"/>
                <a:cs typeface="Calibri"/>
              </a:rPr>
              <a:t>any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process by</a:t>
            </a:r>
            <a:r>
              <a:rPr sz="3000" spc="-5" dirty="0">
                <a:latin typeface="Calibri"/>
                <a:cs typeface="Calibri"/>
              </a:rPr>
              <a:t> which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system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improves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15" dirty="0">
                <a:latin typeface="Calibri"/>
                <a:cs typeface="Calibri"/>
              </a:rPr>
              <a:t> from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30" dirty="0">
                <a:latin typeface="Calibri"/>
                <a:cs typeface="Calibri"/>
              </a:rPr>
              <a:t>experience.”</a:t>
            </a:r>
            <a:endParaRPr sz="3000">
              <a:latin typeface="Calibri"/>
              <a:cs typeface="Calibri"/>
            </a:endParaRPr>
          </a:p>
          <a:p>
            <a:pPr marL="2755265">
              <a:lnSpc>
                <a:spcPct val="100000"/>
              </a:lnSpc>
              <a:spcBef>
                <a:spcPts val="240"/>
              </a:spcBef>
            </a:pPr>
            <a:r>
              <a:rPr sz="3000" dirty="0">
                <a:latin typeface="Calibri"/>
                <a:cs typeface="Calibri"/>
              </a:rPr>
              <a:t>-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Herbert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Simon</a:t>
            </a:r>
            <a:endParaRPr sz="3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000" spc="-10" dirty="0">
                <a:latin typeface="Calibri"/>
                <a:cs typeface="Calibri"/>
              </a:rPr>
              <a:t>Definition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by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90" dirty="0">
                <a:latin typeface="Calibri"/>
                <a:cs typeface="Calibri"/>
              </a:rPr>
              <a:t>Tom</a:t>
            </a:r>
            <a:r>
              <a:rPr sz="300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Mitchell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(1998):</a:t>
            </a:r>
            <a:endParaRPr sz="30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300"/>
              </a:spcBef>
            </a:pPr>
            <a:r>
              <a:rPr sz="3000" spc="-5" dirty="0">
                <a:latin typeface="Calibri"/>
                <a:cs typeface="Calibri"/>
              </a:rPr>
              <a:t>Machine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study </a:t>
            </a:r>
            <a:r>
              <a:rPr sz="3000" dirty="0">
                <a:latin typeface="Calibri"/>
                <a:cs typeface="Calibri"/>
              </a:rPr>
              <a:t>of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algorithms</a:t>
            </a:r>
            <a:r>
              <a:rPr sz="3000" spc="-10" dirty="0">
                <a:latin typeface="Calibri"/>
                <a:cs typeface="Calibri"/>
              </a:rPr>
              <a:t> that</a:t>
            </a:r>
            <a:endParaRPr sz="3000">
              <a:latin typeface="Calibri"/>
              <a:cs typeface="Calibri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improve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their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performance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i="1" spc="95" dirty="0">
                <a:latin typeface="Georgia"/>
                <a:cs typeface="Georgia"/>
              </a:rPr>
              <a:t>P</a:t>
            </a:r>
            <a:endParaRPr sz="3000">
              <a:latin typeface="Georgia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15" dirty="0">
                <a:latin typeface="Calibri"/>
                <a:cs typeface="Calibri"/>
              </a:rPr>
              <a:t>at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some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-105" dirty="0">
                <a:latin typeface="Georgia"/>
                <a:cs typeface="Georgia"/>
              </a:rPr>
              <a:t>T</a:t>
            </a:r>
            <a:endParaRPr sz="3000">
              <a:latin typeface="Georgia"/>
              <a:cs typeface="Georgia"/>
            </a:endParaRPr>
          </a:p>
          <a:p>
            <a:pPr marL="841375" indent="-37338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840740" algn="l"/>
                <a:tab pos="841375" algn="l"/>
              </a:tabLst>
            </a:pPr>
            <a:r>
              <a:rPr sz="3000" spc="-5" dirty="0">
                <a:latin typeface="Calibri"/>
                <a:cs typeface="Calibri"/>
              </a:rPr>
              <a:t>with</a:t>
            </a:r>
            <a:r>
              <a:rPr sz="3000" spc="-3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experience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i="1" spc="120" dirty="0">
                <a:latin typeface="Georgia"/>
                <a:cs typeface="Georgia"/>
              </a:rPr>
              <a:t>E</a:t>
            </a:r>
            <a:r>
              <a:rPr sz="3000" spc="120" dirty="0">
                <a:latin typeface="Calibri"/>
                <a:cs typeface="Calibri"/>
              </a:rPr>
              <a:t>.</a:t>
            </a:r>
            <a:endParaRPr sz="3000">
              <a:latin typeface="Calibri"/>
              <a:cs typeface="Calibri"/>
            </a:endParaRPr>
          </a:p>
          <a:p>
            <a:pPr marL="467995">
              <a:lnSpc>
                <a:spcPct val="100000"/>
              </a:lnSpc>
              <a:spcBef>
                <a:spcPts val="400"/>
              </a:spcBef>
            </a:pPr>
            <a:r>
              <a:rPr sz="3000" dirty="0">
                <a:latin typeface="Calibri"/>
                <a:cs typeface="Calibri"/>
              </a:rPr>
              <a:t>A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-10" dirty="0">
                <a:latin typeface="Calibri"/>
                <a:cs typeface="Calibri"/>
              </a:rPr>
              <a:t>well-defined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learning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15" dirty="0">
                <a:latin typeface="Calibri"/>
                <a:cs typeface="Calibri"/>
              </a:rPr>
              <a:t>task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is</a:t>
            </a:r>
            <a:r>
              <a:rPr sz="3000" spc="-10" dirty="0">
                <a:latin typeface="Calibri"/>
                <a:cs typeface="Calibri"/>
              </a:rPr>
              <a:t> given by</a:t>
            </a:r>
            <a:r>
              <a:rPr sz="3000" spc="-5" dirty="0">
                <a:latin typeface="Calibri"/>
                <a:cs typeface="Calibri"/>
              </a:rPr>
              <a:t> </a:t>
            </a:r>
            <a:r>
              <a:rPr sz="3000" spc="30" dirty="0">
                <a:latin typeface="Calibri"/>
                <a:cs typeface="Calibri"/>
              </a:rPr>
              <a:t>&lt;</a:t>
            </a:r>
            <a:r>
              <a:rPr sz="3000" i="1" spc="30" dirty="0">
                <a:latin typeface="Georgia"/>
                <a:cs typeface="Georgia"/>
              </a:rPr>
              <a:t>P</a:t>
            </a:r>
            <a:r>
              <a:rPr sz="3000" spc="30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-55" dirty="0">
                <a:latin typeface="Georgia"/>
                <a:cs typeface="Georgia"/>
              </a:rPr>
              <a:t>T</a:t>
            </a:r>
            <a:r>
              <a:rPr sz="3000" spc="-55" dirty="0">
                <a:latin typeface="Calibri"/>
                <a:cs typeface="Calibri"/>
              </a:rPr>
              <a:t>,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i="1" spc="85" dirty="0">
                <a:latin typeface="Georgia"/>
                <a:cs typeface="Georgia"/>
              </a:rPr>
              <a:t>E</a:t>
            </a:r>
            <a:r>
              <a:rPr sz="3000" spc="85" dirty="0">
                <a:latin typeface="Calibri"/>
                <a:cs typeface="Calibri"/>
              </a:rPr>
              <a:t>&gt;.</a:t>
            </a:r>
            <a:endParaRPr sz="3000">
              <a:latin typeface="Calibri"/>
              <a:cs typeface="Calibri"/>
            </a:endParaRPr>
          </a:p>
          <a:p>
            <a:pPr marR="71755" algn="r">
              <a:lnSpc>
                <a:spcPct val="100000"/>
              </a:lnSpc>
              <a:spcBef>
                <a:spcPts val="300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418" y="282258"/>
            <a:ext cx="78460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Calibri"/>
                <a:cs typeface="Calibri"/>
              </a:rPr>
              <a:t>Impact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of</a:t>
            </a:r>
            <a:r>
              <a:rPr sz="3200" b="1" spc="-5" dirty="0">
                <a:latin typeface="Calibri"/>
                <a:cs typeface="Calibri"/>
              </a:rPr>
              <a:t> Deep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in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Speech</a:t>
            </a:r>
            <a:r>
              <a:rPr sz="3200" b="1" spc="-10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Technology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9824" y="1240081"/>
            <a:ext cx="8811895" cy="5496560"/>
            <a:chOff x="9824" y="1240081"/>
            <a:chExt cx="8811895" cy="54965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976" y="1240081"/>
              <a:ext cx="3201112" cy="21149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55515" y="1241916"/>
              <a:ext cx="2327483" cy="20637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848" y="3221865"/>
              <a:ext cx="2381250" cy="35147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2" y="3200158"/>
              <a:ext cx="3102714" cy="17375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90901" y="4800602"/>
              <a:ext cx="3102714" cy="19337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24" y="3305671"/>
              <a:ext cx="3381075" cy="226453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90902" y="1241915"/>
              <a:ext cx="3102712" cy="21131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78739" y="6569510"/>
            <a:ext cx="246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Li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Deng,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Research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385" y="2479357"/>
            <a:ext cx="3991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586" y="90170"/>
            <a:ext cx="4077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0" dirty="0">
                <a:latin typeface="Calibri"/>
                <a:cs typeface="Calibri"/>
              </a:rPr>
              <a:t>Types</a:t>
            </a:r>
            <a:r>
              <a:rPr b="1" spc="-4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of</a:t>
            </a:r>
            <a:r>
              <a:rPr b="1" spc="-35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2025"/>
            <a:ext cx="7385684" cy="442150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dirty="0">
                <a:latin typeface="Calibri"/>
                <a:cs typeface="Calibri"/>
              </a:rPr>
              <a:t>Supervised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(inductive)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(labels)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Unsupervised</a:t>
            </a:r>
            <a:r>
              <a:rPr sz="3200" b="1" spc="-20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(without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outputs)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5" dirty="0">
                <a:latin typeface="Calibri"/>
                <a:cs typeface="Calibri"/>
              </a:rPr>
              <a:t>Semi-supervised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Given: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+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35" dirty="0">
                <a:latin typeface="Calibri"/>
                <a:cs typeface="Calibri"/>
              </a:rPr>
              <a:t>few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desired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outputs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b="1" spc="-20" dirty="0">
                <a:latin typeface="Calibri"/>
                <a:cs typeface="Calibri"/>
              </a:rPr>
              <a:t>Reinforcement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25" dirty="0">
                <a:latin typeface="Calibri"/>
                <a:cs typeface="Calibri"/>
              </a:rPr>
              <a:t>Rewards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-5" dirty="0">
                <a:latin typeface="Calibri"/>
                <a:cs typeface="Calibri"/>
              </a:rPr>
              <a:t> sequence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actions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505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4398" y="90170"/>
            <a:ext cx="7332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25" dirty="0"/>
              <a:t> </a:t>
            </a:r>
            <a:r>
              <a:rPr spc="-5" dirty="0"/>
              <a:t>Learning:</a:t>
            </a:r>
            <a:r>
              <a:rPr spc="-30" dirty="0"/>
              <a:t> </a:t>
            </a:r>
            <a:r>
              <a:rPr spc="-15" dirty="0"/>
              <a:t>Regression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016000"/>
            <a:ext cx="7139305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683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683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4826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spc="-20" dirty="0">
                <a:latin typeface="Calibri"/>
                <a:cs typeface="Calibri"/>
              </a:rPr>
              <a:t>-</a:t>
            </a:r>
            <a:r>
              <a:rPr sz="2800" spc="-45" dirty="0">
                <a:latin typeface="Calibri"/>
                <a:cs typeface="Calibri"/>
              </a:rPr>
              <a:t>v</a:t>
            </a:r>
            <a:r>
              <a:rPr sz="2800" spc="-5" dirty="0">
                <a:latin typeface="Calibri"/>
                <a:cs typeface="Calibri"/>
              </a:rPr>
              <a:t>al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5" dirty="0">
                <a:latin typeface="Calibri"/>
                <a:cs typeface="Calibri"/>
              </a:rPr>
              <a:t> =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eg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31339" y="3096196"/>
            <a:ext cx="4997450" cy="2836545"/>
            <a:chOff x="2331339" y="3096196"/>
            <a:chExt cx="4997450" cy="2836545"/>
          </a:xfrm>
        </p:grpSpPr>
        <p:sp>
          <p:nvSpPr>
            <p:cNvPr id="5" name="object 5"/>
            <p:cNvSpPr/>
            <p:nvPr/>
          </p:nvSpPr>
          <p:spPr>
            <a:xfrm>
              <a:off x="2394119" y="3102546"/>
              <a:ext cx="4928235" cy="2460625"/>
            </a:xfrm>
            <a:custGeom>
              <a:avLst/>
              <a:gdLst/>
              <a:ahLst/>
              <a:cxnLst/>
              <a:rect l="l" t="t" r="r" b="b"/>
              <a:pathLst>
                <a:path w="4928234" h="2460625">
                  <a:moveTo>
                    <a:pt x="0" y="2460054"/>
                  </a:moveTo>
                  <a:lnTo>
                    <a:pt x="4928193" y="2460054"/>
                  </a:lnTo>
                </a:path>
                <a:path w="4928234" h="2460625">
                  <a:moveTo>
                    <a:pt x="0" y="2155254"/>
                  </a:moveTo>
                  <a:lnTo>
                    <a:pt x="4928193" y="2155254"/>
                  </a:lnTo>
                </a:path>
                <a:path w="4928234" h="2460625">
                  <a:moveTo>
                    <a:pt x="0" y="1850454"/>
                  </a:moveTo>
                  <a:lnTo>
                    <a:pt x="4928193" y="1850454"/>
                  </a:lnTo>
                </a:path>
                <a:path w="4928234" h="2460625">
                  <a:moveTo>
                    <a:pt x="0" y="1532954"/>
                  </a:moveTo>
                  <a:lnTo>
                    <a:pt x="4928193" y="1532954"/>
                  </a:lnTo>
                </a:path>
                <a:path w="4928234" h="2460625">
                  <a:moveTo>
                    <a:pt x="0" y="1228154"/>
                  </a:moveTo>
                  <a:lnTo>
                    <a:pt x="4928193" y="1228154"/>
                  </a:lnTo>
                </a:path>
                <a:path w="4928234" h="2460625">
                  <a:moveTo>
                    <a:pt x="0" y="923354"/>
                  </a:moveTo>
                  <a:lnTo>
                    <a:pt x="4928193" y="923354"/>
                  </a:lnTo>
                </a:path>
                <a:path w="4928234" h="2460625">
                  <a:moveTo>
                    <a:pt x="0" y="618554"/>
                  </a:moveTo>
                  <a:lnTo>
                    <a:pt x="4928193" y="618554"/>
                  </a:lnTo>
                </a:path>
                <a:path w="4928234" h="2460625">
                  <a:moveTo>
                    <a:pt x="0" y="313754"/>
                  </a:moveTo>
                  <a:lnTo>
                    <a:pt x="4928193" y="313754"/>
                  </a:lnTo>
                </a:path>
                <a:path w="4928234" h="2460625">
                  <a:moveTo>
                    <a:pt x="0" y="0"/>
                  </a:moveTo>
                  <a:lnTo>
                    <a:pt x="4928193" y="0"/>
                  </a:lnTo>
                </a:path>
              </a:pathLst>
            </a:custGeom>
            <a:ln w="1270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94119" y="3102546"/>
              <a:ext cx="0" cy="2767330"/>
            </a:xfrm>
            <a:custGeom>
              <a:avLst/>
              <a:gdLst/>
              <a:ahLst/>
              <a:cxnLst/>
              <a:rect l="l" t="t" r="r" b="b"/>
              <a:pathLst>
                <a:path h="2767329">
                  <a:moveTo>
                    <a:pt x="0" y="2767183"/>
                  </a:moveTo>
                  <a:lnTo>
                    <a:pt x="1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7689" y="3102546"/>
              <a:ext cx="56515" cy="2767330"/>
            </a:xfrm>
            <a:custGeom>
              <a:avLst/>
              <a:gdLst/>
              <a:ahLst/>
              <a:cxnLst/>
              <a:rect l="l" t="t" r="r" b="b"/>
              <a:pathLst>
                <a:path w="56514" h="2767329">
                  <a:moveTo>
                    <a:pt x="0" y="2767183"/>
                  </a:moveTo>
                  <a:lnTo>
                    <a:pt x="56430" y="2767183"/>
                  </a:lnTo>
                </a:path>
                <a:path w="56514" h="2767329">
                  <a:moveTo>
                    <a:pt x="0" y="2460054"/>
                  </a:moveTo>
                  <a:lnTo>
                    <a:pt x="56430" y="2460054"/>
                  </a:lnTo>
                </a:path>
                <a:path w="56514" h="2767329">
                  <a:moveTo>
                    <a:pt x="0" y="2155254"/>
                  </a:moveTo>
                  <a:lnTo>
                    <a:pt x="56430" y="2155254"/>
                  </a:lnTo>
                </a:path>
                <a:path w="56514" h="2767329">
                  <a:moveTo>
                    <a:pt x="0" y="1850454"/>
                  </a:moveTo>
                  <a:lnTo>
                    <a:pt x="56430" y="1850454"/>
                  </a:lnTo>
                </a:path>
                <a:path w="56514" h="2767329">
                  <a:moveTo>
                    <a:pt x="0" y="1532954"/>
                  </a:moveTo>
                  <a:lnTo>
                    <a:pt x="56430" y="1532954"/>
                  </a:lnTo>
                </a:path>
                <a:path w="56514" h="2767329">
                  <a:moveTo>
                    <a:pt x="0" y="1228154"/>
                  </a:moveTo>
                  <a:lnTo>
                    <a:pt x="56430" y="1228154"/>
                  </a:lnTo>
                </a:path>
                <a:path w="56514" h="2767329">
                  <a:moveTo>
                    <a:pt x="0" y="923354"/>
                  </a:moveTo>
                  <a:lnTo>
                    <a:pt x="56430" y="923354"/>
                  </a:lnTo>
                </a:path>
                <a:path w="56514" h="2767329">
                  <a:moveTo>
                    <a:pt x="0" y="618554"/>
                  </a:moveTo>
                  <a:lnTo>
                    <a:pt x="56430" y="618554"/>
                  </a:lnTo>
                </a:path>
                <a:path w="56514" h="2767329">
                  <a:moveTo>
                    <a:pt x="0" y="313754"/>
                  </a:moveTo>
                  <a:lnTo>
                    <a:pt x="56430" y="313754"/>
                  </a:lnTo>
                </a:path>
                <a:path w="56514" h="2767329">
                  <a:moveTo>
                    <a:pt x="0" y="0"/>
                  </a:moveTo>
                  <a:lnTo>
                    <a:pt x="56430" y="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94119" y="5869728"/>
              <a:ext cx="4928235" cy="56515"/>
            </a:xfrm>
            <a:custGeom>
              <a:avLst/>
              <a:gdLst/>
              <a:ahLst/>
              <a:cxnLst/>
              <a:rect l="l" t="t" r="r" b="b"/>
              <a:pathLst>
                <a:path w="4928234" h="56514">
                  <a:moveTo>
                    <a:pt x="0" y="0"/>
                  </a:moveTo>
                  <a:lnTo>
                    <a:pt x="4928193" y="1"/>
                  </a:lnTo>
                </a:path>
                <a:path w="4928234" h="56514">
                  <a:moveTo>
                    <a:pt x="0" y="0"/>
                  </a:moveTo>
                  <a:lnTo>
                    <a:pt x="0" y="56430"/>
                  </a:lnTo>
                </a:path>
                <a:path w="4928234" h="56514">
                  <a:moveTo>
                    <a:pt x="984081" y="0"/>
                  </a:moveTo>
                  <a:lnTo>
                    <a:pt x="984081" y="56430"/>
                  </a:lnTo>
                </a:path>
                <a:path w="4928234" h="56514">
                  <a:moveTo>
                    <a:pt x="1974681" y="0"/>
                  </a:moveTo>
                  <a:lnTo>
                    <a:pt x="1974681" y="56430"/>
                  </a:lnTo>
                </a:path>
                <a:path w="4928234" h="56514">
                  <a:moveTo>
                    <a:pt x="2952581" y="0"/>
                  </a:moveTo>
                  <a:lnTo>
                    <a:pt x="2952581" y="56430"/>
                  </a:lnTo>
                </a:path>
                <a:path w="4928234" h="56514">
                  <a:moveTo>
                    <a:pt x="3943181" y="0"/>
                  </a:moveTo>
                  <a:lnTo>
                    <a:pt x="3943181" y="56430"/>
                  </a:lnTo>
                </a:path>
                <a:path w="4928234" h="56514">
                  <a:moveTo>
                    <a:pt x="4928193" y="0"/>
                  </a:moveTo>
                  <a:lnTo>
                    <a:pt x="4928193" y="56430"/>
                  </a:lnTo>
                </a:path>
              </a:pathLst>
            </a:custGeom>
            <a:ln w="12700">
              <a:solidFill>
                <a:srgbClr val="8686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62300" y="3556000"/>
              <a:ext cx="241300" cy="241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63900" y="3365499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800" y="3543300"/>
              <a:ext cx="241300" cy="241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4400" y="3479799"/>
              <a:ext cx="241300" cy="2413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6000" y="3467099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3568700"/>
              <a:ext cx="241300" cy="241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46500" y="3644900"/>
              <a:ext cx="241300" cy="2413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8100" y="3454399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9700" y="3479799"/>
              <a:ext cx="241300" cy="241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1300" y="3467099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0200" y="36068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41800" y="3860800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3400" y="3759200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5000" y="345439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46600" y="3771900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5500" y="3568700"/>
              <a:ext cx="241300" cy="241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38862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8700" y="3352799"/>
              <a:ext cx="241300" cy="241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300" y="370840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29200" y="3759200"/>
              <a:ext cx="241300" cy="241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30800" y="386080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32400" y="3835400"/>
              <a:ext cx="241300" cy="241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4000" y="369570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2900" y="3937000"/>
              <a:ext cx="241300" cy="241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24500" y="388620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6100" y="3911600"/>
              <a:ext cx="241300" cy="241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7700" y="406400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16600" y="3949700"/>
              <a:ext cx="241300" cy="241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8200" y="4457700"/>
              <a:ext cx="241300" cy="2413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19800" y="4330700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21400" y="4127500"/>
              <a:ext cx="241300" cy="241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10300" y="4267200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11900" y="4356100"/>
              <a:ext cx="241300" cy="241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13500" y="4660900"/>
              <a:ext cx="241300" cy="241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325" y="3597275"/>
              <a:ext cx="101600" cy="101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3235325" y="3597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36925" y="3406774"/>
              <a:ext cx="101600" cy="101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3336925" y="34067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5825" y="3584575"/>
              <a:ext cx="101600" cy="1016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3425825" y="35845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7425" y="3521074"/>
              <a:ext cx="101600" cy="10160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5274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29025" y="3508375"/>
              <a:ext cx="101600" cy="101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36290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625" y="3609974"/>
              <a:ext cx="101600" cy="1016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37306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19525" y="3686175"/>
              <a:ext cx="101600" cy="101600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3819525" y="3686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1125" y="3495674"/>
              <a:ext cx="101600" cy="101600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39211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2725" y="3521074"/>
              <a:ext cx="101600" cy="1016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022725" y="3521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24325" y="3508375"/>
              <a:ext cx="101600" cy="101600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124325" y="3508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13225" y="3648074"/>
              <a:ext cx="101600" cy="101600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4213225" y="3648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14825" y="3902074"/>
              <a:ext cx="101600" cy="1016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314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16425" y="3800475"/>
              <a:ext cx="101600" cy="101600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44164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8025" y="3495674"/>
              <a:ext cx="101600" cy="101600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4518025" y="34956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9625" y="3813175"/>
              <a:ext cx="101600" cy="101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4619625" y="3813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08525" y="3609974"/>
              <a:ext cx="101600" cy="1016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708525" y="3609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10125" y="3927475"/>
              <a:ext cx="101600" cy="101600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48101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1725" y="3394074"/>
              <a:ext cx="101600" cy="101600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4911725" y="3394074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13325" y="3749674"/>
              <a:ext cx="101600" cy="101600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5013325" y="3749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02225" y="3800475"/>
              <a:ext cx="101600" cy="101600"/>
            </a:xfrm>
            <a:prstGeom prst="rect">
              <a:avLst/>
            </a:prstGeom>
          </p:spPr>
        </p:pic>
        <p:sp>
          <p:nvSpPr>
            <p:cNvPr id="82" name="object 82"/>
            <p:cNvSpPr/>
            <p:nvPr/>
          </p:nvSpPr>
          <p:spPr>
            <a:xfrm>
              <a:off x="5102225" y="3800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3825" y="3902074"/>
              <a:ext cx="101600" cy="101600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5203825" y="39020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05425" y="3876674"/>
              <a:ext cx="101600" cy="10160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305425" y="38766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7" name="object 8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7024" y="3736974"/>
              <a:ext cx="101600" cy="10160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5407025" y="3736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95925" y="3978275"/>
              <a:ext cx="101600" cy="10160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95925" y="3978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1" name="object 9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97525" y="3927475"/>
              <a:ext cx="101600" cy="101600"/>
            </a:xfrm>
            <a:prstGeom prst="rect">
              <a:avLst/>
            </a:prstGeom>
          </p:spPr>
        </p:pic>
        <p:sp>
          <p:nvSpPr>
            <p:cNvPr id="92" name="object 92"/>
            <p:cNvSpPr/>
            <p:nvPr/>
          </p:nvSpPr>
          <p:spPr>
            <a:xfrm>
              <a:off x="5597525" y="3927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3" name="object 9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99125" y="3952874"/>
              <a:ext cx="101600" cy="101600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5699125" y="39528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00725" y="4105275"/>
              <a:ext cx="101600" cy="101600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800725" y="41052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7" name="object 9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89625" y="3990974"/>
              <a:ext cx="101600" cy="10160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5889625" y="3990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9" name="object 9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91225" y="4498975"/>
              <a:ext cx="101600" cy="101600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5991225" y="4498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92825" y="4371975"/>
              <a:ext cx="101600" cy="101600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6092825" y="43719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425" y="4168774"/>
              <a:ext cx="101600" cy="101600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6194425" y="41687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83325" y="4308475"/>
              <a:ext cx="101600" cy="10160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6283325" y="43084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4925" y="4397374"/>
              <a:ext cx="101600" cy="101600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6384925" y="43973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9" name="object 10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6525" y="4702175"/>
              <a:ext cx="101600" cy="101600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6486525" y="4702175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50800" y="0"/>
                  </a:moveTo>
                  <a:lnTo>
                    <a:pt x="101600" y="50800"/>
                  </a:lnTo>
                  <a:lnTo>
                    <a:pt x="50800" y="101600"/>
                  </a:lnTo>
                  <a:lnTo>
                    <a:pt x="0" y="50800"/>
                  </a:lnTo>
                  <a:lnTo>
                    <a:pt x="5080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2126360" y="2874519"/>
            <a:ext cx="1446530" cy="332168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dirty="0">
                <a:latin typeface="Calibri"/>
                <a:cs typeface="Calibri"/>
              </a:rPr>
              <a:t>9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8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7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6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5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dirty="0">
                <a:latin typeface="Calibri"/>
                <a:cs typeface="Calibri"/>
              </a:rPr>
              <a:t>1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400" dirty="0">
                <a:latin typeface="Calibri"/>
                <a:cs typeface="Calibri"/>
              </a:rPr>
              <a:t>0</a:t>
            </a:r>
            <a:endParaRPr sz="1400">
              <a:latin typeface="Calibri"/>
              <a:cs typeface="Calibri"/>
            </a:endParaRPr>
          </a:p>
          <a:p>
            <a:pPr marL="86995">
              <a:lnSpc>
                <a:spcPct val="100000"/>
              </a:lnSpc>
              <a:spcBef>
                <a:spcPts val="60"/>
              </a:spcBef>
              <a:tabLst>
                <a:tab pos="1072515" algn="l"/>
              </a:tabLst>
            </a:pPr>
            <a:r>
              <a:rPr sz="1400" spc="-5" dirty="0">
                <a:latin typeface="Calibri"/>
                <a:cs typeface="Calibri"/>
              </a:rPr>
              <a:t>197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1980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172483" y="5957189"/>
            <a:ext cx="13716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98219" algn="l"/>
              </a:tabLst>
            </a:pPr>
            <a:r>
              <a:rPr sz="1400" spc="-5" dirty="0">
                <a:latin typeface="Calibri"/>
                <a:cs typeface="Calibri"/>
              </a:rPr>
              <a:t>199</a:t>
            </a:r>
            <a:r>
              <a:rPr sz="1400" dirty="0">
                <a:latin typeface="Calibri"/>
                <a:cs typeface="Calibri"/>
              </a:rPr>
              <a:t>0	</a:t>
            </a:r>
            <a:r>
              <a:rPr sz="1400" spc="-5" dirty="0">
                <a:latin typeface="Calibri"/>
                <a:cs typeface="Calibri"/>
              </a:rPr>
              <a:t>2000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143759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2010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29398" y="5957189"/>
            <a:ext cx="3860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2020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1542033" y="3287126"/>
            <a:ext cx="458470" cy="2366010"/>
          </a:xfrm>
          <a:prstGeom prst="rect">
            <a:avLst/>
          </a:prstGeom>
        </p:spPr>
        <p:txBody>
          <a:bodyPr vert="vert270" wrap="square" lIns="0" tIns="1270" rIns="0" bIns="0" rtlCol="0">
            <a:spAutoFit/>
          </a:bodyPr>
          <a:lstStyle/>
          <a:p>
            <a:pPr marL="527050" marR="5080" indent="-514984">
              <a:lnSpc>
                <a:spcPct val="101200"/>
              </a:lnSpc>
              <a:spcBef>
                <a:spcPts val="10"/>
              </a:spcBef>
            </a:pPr>
            <a:r>
              <a:rPr sz="1400" b="1" spc="-5" dirty="0">
                <a:latin typeface="Calibri"/>
                <a:cs typeface="Calibri"/>
              </a:rPr>
              <a:t>September Arctic Sea Ice </a:t>
            </a:r>
            <a:r>
              <a:rPr sz="1400" b="1" spc="-10" dirty="0">
                <a:latin typeface="Calibri"/>
                <a:cs typeface="Calibri"/>
              </a:rPr>
              <a:t>Extent </a:t>
            </a:r>
            <a:r>
              <a:rPr sz="1400" b="1" spc="-305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(1,000,000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sq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km)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739" y="6218682"/>
            <a:ext cx="5716270" cy="59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68985" algn="r">
              <a:lnSpc>
                <a:spcPct val="100000"/>
              </a:lnSpc>
              <a:spcBef>
                <a:spcPts val="100"/>
              </a:spcBef>
            </a:pPr>
            <a:r>
              <a:rPr sz="1400" b="1" spc="-30" dirty="0">
                <a:latin typeface="Calibri"/>
                <a:cs typeface="Calibri"/>
              </a:rPr>
              <a:t>Year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400" spc="-10" dirty="0">
                <a:latin typeface="Calibri"/>
                <a:cs typeface="Calibri"/>
              </a:rPr>
              <a:t>Data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 </a:t>
            </a:r>
            <a:r>
              <a:rPr sz="1400" dirty="0">
                <a:latin typeface="Calibri"/>
                <a:cs typeface="Calibri"/>
              </a:rPr>
              <a:t>G.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Witt.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Journal of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Statistics Education, </a:t>
            </a:r>
            <a:r>
              <a:rPr sz="1400" spc="-15" dirty="0">
                <a:latin typeface="Calibri"/>
                <a:cs typeface="Calibri"/>
              </a:rPr>
              <a:t>Volume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21,</a:t>
            </a:r>
            <a:r>
              <a:rPr sz="1400" spc="-5" dirty="0">
                <a:latin typeface="Calibri"/>
                <a:cs typeface="Calibri"/>
              </a:rPr>
              <a:t> Number </a:t>
            </a:r>
            <a:r>
              <a:rPr sz="1400" dirty="0">
                <a:latin typeface="Calibri"/>
                <a:cs typeface="Calibri"/>
              </a:rPr>
              <a:t>1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(2013)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2794000" y="3365500"/>
            <a:ext cx="4279900" cy="1409700"/>
            <a:chOff x="2794000" y="3365500"/>
            <a:chExt cx="4279900" cy="1409700"/>
          </a:xfrm>
        </p:grpSpPr>
        <p:pic>
          <p:nvPicPr>
            <p:cNvPr id="118" name="object 1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794000" y="3365500"/>
              <a:ext cx="4254500" cy="1104900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2857500" y="3416300"/>
              <a:ext cx="4114800" cy="952500"/>
            </a:xfrm>
            <a:custGeom>
              <a:avLst/>
              <a:gdLst/>
              <a:ahLst/>
              <a:cxnLst/>
              <a:rect l="l" t="t" r="r" b="b"/>
              <a:pathLst>
                <a:path w="4114800" h="952500">
                  <a:moveTo>
                    <a:pt x="0" y="0"/>
                  </a:moveTo>
                  <a:lnTo>
                    <a:pt x="4114800" y="952500"/>
                  </a:lnTo>
                </a:path>
              </a:pathLst>
            </a:custGeom>
            <a:ln w="254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2100" y="3517900"/>
              <a:ext cx="4241800" cy="1257300"/>
            </a:xfrm>
            <a:prstGeom prst="rect">
              <a:avLst/>
            </a:prstGeom>
          </p:spPr>
        </p:pic>
        <p:sp>
          <p:nvSpPr>
            <p:cNvPr id="121" name="object 121"/>
            <p:cNvSpPr/>
            <p:nvPr/>
          </p:nvSpPr>
          <p:spPr>
            <a:xfrm>
              <a:off x="2895600" y="3568700"/>
              <a:ext cx="4114800" cy="1117600"/>
            </a:xfrm>
            <a:custGeom>
              <a:avLst/>
              <a:gdLst/>
              <a:ahLst/>
              <a:cxnLst/>
              <a:rect l="l" t="t" r="r" b="b"/>
              <a:pathLst>
                <a:path w="4114800" h="1117600">
                  <a:moveTo>
                    <a:pt x="0" y="0"/>
                  </a:moveTo>
                  <a:lnTo>
                    <a:pt x="52492" y="566"/>
                  </a:lnTo>
                  <a:lnTo>
                    <a:pt x="104977" y="1144"/>
                  </a:lnTo>
                  <a:lnTo>
                    <a:pt x="157449" y="1745"/>
                  </a:lnTo>
                  <a:lnTo>
                    <a:pt x="209901" y="2382"/>
                  </a:lnTo>
                  <a:lnTo>
                    <a:pt x="262327" y="3065"/>
                  </a:lnTo>
                  <a:lnTo>
                    <a:pt x="314719" y="3807"/>
                  </a:lnTo>
                  <a:lnTo>
                    <a:pt x="367070" y="4620"/>
                  </a:lnTo>
                  <a:lnTo>
                    <a:pt x="419375" y="5514"/>
                  </a:lnTo>
                  <a:lnTo>
                    <a:pt x="471627" y="6502"/>
                  </a:lnTo>
                  <a:lnTo>
                    <a:pt x="523818" y="7595"/>
                  </a:lnTo>
                  <a:lnTo>
                    <a:pt x="575942" y="8805"/>
                  </a:lnTo>
                  <a:lnTo>
                    <a:pt x="627993" y="10144"/>
                  </a:lnTo>
                  <a:lnTo>
                    <a:pt x="679963" y="11624"/>
                  </a:lnTo>
                  <a:lnTo>
                    <a:pt x="731847" y="13255"/>
                  </a:lnTo>
                  <a:lnTo>
                    <a:pt x="783637" y="15051"/>
                  </a:lnTo>
                  <a:lnTo>
                    <a:pt x="835326" y="17022"/>
                  </a:lnTo>
                  <a:lnTo>
                    <a:pt x="886908" y="19181"/>
                  </a:lnTo>
                  <a:lnTo>
                    <a:pt x="938377" y="21538"/>
                  </a:lnTo>
                  <a:lnTo>
                    <a:pt x="989725" y="24107"/>
                  </a:lnTo>
                  <a:lnTo>
                    <a:pt x="1040947" y="26897"/>
                  </a:lnTo>
                  <a:lnTo>
                    <a:pt x="1092034" y="29922"/>
                  </a:lnTo>
                  <a:lnTo>
                    <a:pt x="1142981" y="33193"/>
                  </a:lnTo>
                  <a:lnTo>
                    <a:pt x="1193781" y="36721"/>
                  </a:lnTo>
                  <a:lnTo>
                    <a:pt x="1244426" y="40519"/>
                  </a:lnTo>
                  <a:lnTo>
                    <a:pt x="1294912" y="44597"/>
                  </a:lnTo>
                  <a:lnTo>
                    <a:pt x="1345230" y="48968"/>
                  </a:lnTo>
                  <a:lnTo>
                    <a:pt x="1395374" y="53644"/>
                  </a:lnTo>
                  <a:lnTo>
                    <a:pt x="1445337" y="58636"/>
                  </a:lnTo>
                  <a:lnTo>
                    <a:pt x="1495114" y="63955"/>
                  </a:lnTo>
                  <a:lnTo>
                    <a:pt x="1544696" y="69614"/>
                  </a:lnTo>
                  <a:lnTo>
                    <a:pt x="1594077" y="75624"/>
                  </a:lnTo>
                  <a:lnTo>
                    <a:pt x="1643251" y="81997"/>
                  </a:lnTo>
                  <a:lnTo>
                    <a:pt x="1692211" y="88745"/>
                  </a:lnTo>
                  <a:lnTo>
                    <a:pt x="1740951" y="95879"/>
                  </a:lnTo>
                  <a:lnTo>
                    <a:pt x="1789463" y="103411"/>
                  </a:lnTo>
                  <a:lnTo>
                    <a:pt x="1837740" y="111353"/>
                  </a:lnTo>
                  <a:lnTo>
                    <a:pt x="1885777" y="119716"/>
                  </a:lnTo>
                  <a:lnTo>
                    <a:pt x="1933567" y="128513"/>
                  </a:lnTo>
                  <a:lnTo>
                    <a:pt x="1981102" y="137754"/>
                  </a:lnTo>
                  <a:lnTo>
                    <a:pt x="2028376" y="147452"/>
                  </a:lnTo>
                  <a:lnTo>
                    <a:pt x="2075383" y="157618"/>
                  </a:lnTo>
                  <a:lnTo>
                    <a:pt x="2122115" y="168264"/>
                  </a:lnTo>
                  <a:lnTo>
                    <a:pt x="2168566" y="179402"/>
                  </a:lnTo>
                  <a:lnTo>
                    <a:pt x="2214730" y="191043"/>
                  </a:lnTo>
                  <a:lnTo>
                    <a:pt x="2260600" y="203200"/>
                  </a:lnTo>
                  <a:lnTo>
                    <a:pt x="2839640" y="424656"/>
                  </a:lnTo>
                  <a:lnTo>
                    <a:pt x="3444875" y="730250"/>
                  </a:lnTo>
                  <a:lnTo>
                    <a:pt x="3921521" y="1000918"/>
                  </a:lnTo>
                  <a:lnTo>
                    <a:pt x="4114800" y="1117600"/>
                  </a:lnTo>
                </a:path>
              </a:pathLst>
            </a:custGeom>
            <a:ln w="2540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2" name="object 122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85140" y="1016000"/>
            <a:ext cx="7215505" cy="446849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966469" algn="ctr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L="6032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L="423545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  <a:p>
            <a:pPr marL="891540" algn="ctr">
              <a:lnSpc>
                <a:spcPct val="100000"/>
              </a:lnSpc>
              <a:spcBef>
                <a:spcPts val="57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11400" y="4749800"/>
              <a:ext cx="355600" cy="36830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799567"/>
              <a:ext cx="228600" cy="22860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793217"/>
              <a:ext cx="241300" cy="241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82900" y="4749800"/>
              <a:ext cx="355600" cy="3683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799567"/>
              <a:ext cx="228600" cy="2286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9464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2400" y="4749800"/>
              <a:ext cx="355600" cy="3683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799567"/>
              <a:ext cx="228600" cy="22860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2755900" y="4799567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4749800"/>
              <a:ext cx="368300" cy="36830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799567"/>
              <a:ext cx="228600" cy="22860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793217"/>
              <a:ext cx="241300" cy="241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1000" y="4749800"/>
              <a:ext cx="355600" cy="3683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799567"/>
              <a:ext cx="228600" cy="2286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793217"/>
              <a:ext cx="241300" cy="241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37100" y="4749800"/>
              <a:ext cx="355600" cy="36830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799567"/>
              <a:ext cx="228600" cy="228600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793217"/>
              <a:ext cx="241300" cy="241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3804535"/>
              <a:ext cx="241300" cy="241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3804535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3804535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65650" y="3804535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33850" y="3804535"/>
              <a:ext cx="241300" cy="241300"/>
            </a:xfrm>
            <a:prstGeom prst="rect">
              <a:avLst/>
            </a:prstGeom>
          </p:spPr>
        </p:pic>
      </p:grpSp>
      <p:sp>
        <p:nvSpPr>
          <p:cNvPr id="64" name="object 64"/>
          <p:cNvSpPr/>
          <p:nvPr/>
        </p:nvSpPr>
        <p:spPr>
          <a:xfrm>
            <a:off x="1962975" y="6076078"/>
            <a:ext cx="4946015" cy="172085"/>
          </a:xfrm>
          <a:custGeom>
            <a:avLst/>
            <a:gdLst/>
            <a:ahLst/>
            <a:cxnLst/>
            <a:rect l="l" t="t" r="r" b="b"/>
            <a:pathLst>
              <a:path w="4946015" h="172085">
                <a:moveTo>
                  <a:pt x="4793672" y="0"/>
                </a:moveTo>
                <a:lnTo>
                  <a:pt x="4774907" y="17224"/>
                </a:lnTo>
                <a:lnTo>
                  <a:pt x="4775382" y="24511"/>
                </a:lnTo>
                <a:lnTo>
                  <a:pt x="4778555" y="31089"/>
                </a:lnTo>
                <a:lnTo>
                  <a:pt x="4784206" y="36118"/>
                </a:lnTo>
                <a:lnTo>
                  <a:pt x="4837640" y="67288"/>
                </a:lnTo>
                <a:lnTo>
                  <a:pt x="0" y="67289"/>
                </a:lnTo>
                <a:lnTo>
                  <a:pt x="0" y="105389"/>
                </a:lnTo>
                <a:lnTo>
                  <a:pt x="4837640" y="105388"/>
                </a:lnTo>
                <a:lnTo>
                  <a:pt x="4784206" y="136558"/>
                </a:lnTo>
                <a:lnTo>
                  <a:pt x="4778555" y="141587"/>
                </a:lnTo>
                <a:lnTo>
                  <a:pt x="4775382" y="148165"/>
                </a:lnTo>
                <a:lnTo>
                  <a:pt x="4774907" y="155452"/>
                </a:lnTo>
                <a:lnTo>
                  <a:pt x="4777350" y="162612"/>
                </a:lnTo>
                <a:lnTo>
                  <a:pt x="4782379" y="168262"/>
                </a:lnTo>
                <a:lnTo>
                  <a:pt x="4788956" y="171436"/>
                </a:lnTo>
                <a:lnTo>
                  <a:pt x="4796244" y="171911"/>
                </a:lnTo>
                <a:lnTo>
                  <a:pt x="4803404" y="169468"/>
                </a:lnTo>
                <a:lnTo>
                  <a:pt x="4945912" y="86338"/>
                </a:lnTo>
                <a:lnTo>
                  <a:pt x="4798860" y="557"/>
                </a:lnTo>
                <a:lnTo>
                  <a:pt x="479367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28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303" y="90170"/>
            <a:ext cx="7837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 </a:t>
            </a:r>
            <a:r>
              <a:rPr spc="-5" dirty="0"/>
              <a:t>Learning:</a:t>
            </a:r>
            <a:r>
              <a:rPr dirty="0"/>
              <a:t> </a:t>
            </a:r>
            <a:r>
              <a:rPr spc="-10" dirty="0"/>
              <a:t>Classification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936750" y="3406315"/>
            <a:ext cx="4972685" cy="1972310"/>
            <a:chOff x="1936750" y="3406315"/>
            <a:chExt cx="4972685" cy="1972310"/>
          </a:xfrm>
        </p:grpSpPr>
        <p:sp>
          <p:nvSpPr>
            <p:cNvPr id="4" name="object 4"/>
            <p:cNvSpPr/>
            <p:nvPr/>
          </p:nvSpPr>
          <p:spPr>
            <a:xfrm>
              <a:off x="1962975" y="3406317"/>
              <a:ext cx="4946015" cy="1972310"/>
            </a:xfrm>
            <a:custGeom>
              <a:avLst/>
              <a:gdLst/>
              <a:ahLst/>
              <a:cxnLst/>
              <a:rect l="l" t="t" r="r" b="b"/>
              <a:pathLst>
                <a:path w="4946015" h="1972310">
                  <a:moveTo>
                    <a:pt x="4945900" y="1514932"/>
                  </a:moveTo>
                  <a:lnTo>
                    <a:pt x="4798860" y="1429156"/>
                  </a:lnTo>
                  <a:lnTo>
                    <a:pt x="4793666" y="1428597"/>
                  </a:lnTo>
                  <a:lnTo>
                    <a:pt x="4788954" y="1429842"/>
                  </a:lnTo>
                  <a:lnTo>
                    <a:pt x="4784242" y="1431086"/>
                  </a:lnTo>
                  <a:lnTo>
                    <a:pt x="4780000" y="1434122"/>
                  </a:lnTo>
                  <a:lnTo>
                    <a:pt x="4777346" y="1438668"/>
                  </a:lnTo>
                  <a:lnTo>
                    <a:pt x="4774895" y="1445818"/>
                  </a:lnTo>
                  <a:lnTo>
                    <a:pt x="4775378" y="1453108"/>
                  </a:lnTo>
                  <a:lnTo>
                    <a:pt x="4778553" y="1459687"/>
                  </a:lnTo>
                  <a:lnTo>
                    <a:pt x="4784204" y="1464716"/>
                  </a:lnTo>
                  <a:lnTo>
                    <a:pt x="4837633" y="1495882"/>
                  </a:lnTo>
                  <a:lnTo>
                    <a:pt x="157340" y="1495894"/>
                  </a:lnTo>
                  <a:lnTo>
                    <a:pt x="157340" y="108280"/>
                  </a:lnTo>
                  <a:lnTo>
                    <a:pt x="188518" y="161709"/>
                  </a:lnTo>
                  <a:lnTo>
                    <a:pt x="193548" y="167360"/>
                  </a:lnTo>
                  <a:lnTo>
                    <a:pt x="200113" y="170535"/>
                  </a:lnTo>
                  <a:lnTo>
                    <a:pt x="207403" y="171005"/>
                  </a:lnTo>
                  <a:lnTo>
                    <a:pt x="214566" y="168567"/>
                  </a:lnTo>
                  <a:lnTo>
                    <a:pt x="220218" y="163537"/>
                  </a:lnTo>
                  <a:lnTo>
                    <a:pt x="223393" y="156959"/>
                  </a:lnTo>
                  <a:lnTo>
                    <a:pt x="223862" y="149669"/>
                  </a:lnTo>
                  <a:lnTo>
                    <a:pt x="221424" y="142506"/>
                  </a:lnTo>
                  <a:lnTo>
                    <a:pt x="138290" y="0"/>
                  </a:lnTo>
                  <a:lnTo>
                    <a:pt x="55168" y="142506"/>
                  </a:lnTo>
                  <a:lnTo>
                    <a:pt x="52717" y="149669"/>
                  </a:lnTo>
                  <a:lnTo>
                    <a:pt x="53200" y="156959"/>
                  </a:lnTo>
                  <a:lnTo>
                    <a:pt x="56362" y="163537"/>
                  </a:lnTo>
                  <a:lnTo>
                    <a:pt x="62014" y="168567"/>
                  </a:lnTo>
                  <a:lnTo>
                    <a:pt x="69176" y="171005"/>
                  </a:lnTo>
                  <a:lnTo>
                    <a:pt x="76466" y="170535"/>
                  </a:lnTo>
                  <a:lnTo>
                    <a:pt x="83045" y="167360"/>
                  </a:lnTo>
                  <a:lnTo>
                    <a:pt x="88074" y="161709"/>
                  </a:lnTo>
                  <a:lnTo>
                    <a:pt x="119240" y="108280"/>
                  </a:lnTo>
                  <a:lnTo>
                    <a:pt x="119240" y="1495894"/>
                  </a:lnTo>
                  <a:lnTo>
                    <a:pt x="0" y="1495894"/>
                  </a:lnTo>
                  <a:lnTo>
                    <a:pt x="0" y="1533994"/>
                  </a:lnTo>
                  <a:lnTo>
                    <a:pt x="119240" y="1533994"/>
                  </a:lnTo>
                  <a:lnTo>
                    <a:pt x="119240" y="1972132"/>
                  </a:lnTo>
                  <a:lnTo>
                    <a:pt x="157340" y="1972132"/>
                  </a:lnTo>
                  <a:lnTo>
                    <a:pt x="157340" y="1533994"/>
                  </a:lnTo>
                  <a:lnTo>
                    <a:pt x="4837633" y="1533982"/>
                  </a:lnTo>
                  <a:lnTo>
                    <a:pt x="4784204" y="1565160"/>
                  </a:lnTo>
                  <a:lnTo>
                    <a:pt x="4778553" y="1570189"/>
                  </a:lnTo>
                  <a:lnTo>
                    <a:pt x="4775378" y="1576768"/>
                  </a:lnTo>
                  <a:lnTo>
                    <a:pt x="4774895" y="1584058"/>
                  </a:lnTo>
                  <a:lnTo>
                    <a:pt x="4777346" y="1591208"/>
                  </a:lnTo>
                  <a:lnTo>
                    <a:pt x="4782375" y="1596859"/>
                  </a:lnTo>
                  <a:lnTo>
                    <a:pt x="4788954" y="1600034"/>
                  </a:lnTo>
                  <a:lnTo>
                    <a:pt x="4796244" y="1600517"/>
                  </a:lnTo>
                  <a:lnTo>
                    <a:pt x="4803394" y="1598066"/>
                  </a:lnTo>
                  <a:lnTo>
                    <a:pt x="4945900" y="151493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55800" y="3930650"/>
              <a:ext cx="266700" cy="0"/>
            </a:xfrm>
            <a:custGeom>
              <a:avLst/>
              <a:gdLst/>
              <a:ahLst/>
              <a:cxnLst/>
              <a:rect l="l" t="t" r="r" b="b"/>
              <a:pathLst>
                <a:path w="266700">
                  <a:moveTo>
                    <a:pt x="0" y="0"/>
                  </a:moveTo>
                  <a:lnTo>
                    <a:pt x="266700" y="1"/>
                  </a:lnTo>
                </a:path>
              </a:pathLst>
            </a:custGeom>
            <a:ln w="3810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97840" y="1016000"/>
            <a:ext cx="7190105" cy="403034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937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60" dirty="0">
                <a:latin typeface="Calibri"/>
                <a:cs typeface="Calibri"/>
              </a:rPr>
              <a:t>(</a:t>
            </a:r>
            <a:r>
              <a:rPr sz="3200" i="1" spc="60" dirty="0">
                <a:latin typeface="Georgia"/>
                <a:cs typeface="Georgia"/>
              </a:rPr>
              <a:t>x</a:t>
            </a:r>
            <a:r>
              <a:rPr sz="3150" spc="89" baseline="-18518" dirty="0">
                <a:latin typeface="Calibri"/>
                <a:cs typeface="Calibri"/>
              </a:rPr>
              <a:t>1</a:t>
            </a:r>
            <a:r>
              <a:rPr sz="3200" spc="60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1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2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i="1" spc="-50" dirty="0">
                <a:latin typeface="Georgia"/>
                <a:cs typeface="Georgia"/>
              </a:rPr>
              <a:t>y</a:t>
            </a:r>
            <a:r>
              <a:rPr sz="3150" spc="-75" baseline="-18518" dirty="0">
                <a:latin typeface="Calibri"/>
                <a:cs typeface="Calibri"/>
              </a:rPr>
              <a:t>2</a:t>
            </a:r>
            <a:r>
              <a:rPr sz="3200" spc="-50" dirty="0">
                <a:latin typeface="Calibri"/>
                <a:cs typeface="Calibri"/>
              </a:rPr>
              <a:t>),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 </a:t>
            </a:r>
            <a:r>
              <a:rPr sz="3200" spc="55" dirty="0">
                <a:latin typeface="Calibri"/>
                <a:cs typeface="Calibri"/>
              </a:rPr>
              <a:t>(</a:t>
            </a:r>
            <a:r>
              <a:rPr sz="3200" i="1" spc="55" dirty="0">
                <a:latin typeface="Georgia"/>
                <a:cs typeface="Georgia"/>
              </a:rPr>
              <a:t>x</a:t>
            </a:r>
            <a:r>
              <a:rPr sz="3150" spc="82" baseline="-18518" dirty="0">
                <a:latin typeface="Calibri"/>
                <a:cs typeface="Calibri"/>
              </a:rPr>
              <a:t>n</a:t>
            </a:r>
            <a:r>
              <a:rPr sz="3200" spc="55" dirty="0">
                <a:latin typeface="Calibri"/>
                <a:cs typeface="Calibri"/>
              </a:rPr>
              <a:t>,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i="1" spc="-70" dirty="0">
                <a:latin typeface="Georgia"/>
                <a:cs typeface="Georgia"/>
              </a:rPr>
              <a:t>y</a:t>
            </a:r>
            <a:r>
              <a:rPr sz="3150" spc="-104" baseline="-18518" dirty="0">
                <a:latin typeface="Calibri"/>
                <a:cs typeface="Calibri"/>
              </a:rPr>
              <a:t>n</a:t>
            </a:r>
            <a:r>
              <a:rPr sz="3200" spc="-70" dirty="0">
                <a:latin typeface="Calibri"/>
                <a:cs typeface="Calibri"/>
              </a:rPr>
              <a:t>)</a:t>
            </a:r>
            <a:endParaRPr sz="3200">
              <a:latin typeface="Calibri"/>
              <a:cs typeface="Calibri"/>
            </a:endParaRPr>
          </a:p>
          <a:p>
            <a:pPr marL="3937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93065" algn="l"/>
                <a:tab pos="393700" algn="l"/>
              </a:tabLst>
            </a:pPr>
            <a:r>
              <a:rPr sz="3200" dirty="0">
                <a:latin typeface="Calibri"/>
                <a:cs typeface="Calibri"/>
              </a:rPr>
              <a:t>L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spc="-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f</a:t>
            </a:r>
            <a:r>
              <a:rPr sz="3200" dirty="0">
                <a:latin typeface="Calibri"/>
                <a:cs typeface="Calibri"/>
              </a:rPr>
              <a:t>un</a:t>
            </a:r>
            <a:r>
              <a:rPr sz="3200" spc="-5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ti</a:t>
            </a:r>
            <a:r>
              <a:rPr sz="3200" spc="-5" dirty="0">
                <a:latin typeface="Calibri"/>
                <a:cs typeface="Calibri"/>
              </a:rPr>
              <a:t>o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505" dirty="0">
                <a:latin typeface="Georgia"/>
                <a:cs typeface="Georgia"/>
              </a:rPr>
              <a:t>f</a:t>
            </a:r>
            <a:r>
              <a:rPr sz="3200" dirty="0">
                <a:latin typeface="Calibri"/>
                <a:cs typeface="Calibri"/>
              </a:rPr>
              <a:t>(</a:t>
            </a:r>
            <a:r>
              <a:rPr sz="3200" i="1" spc="215" dirty="0">
                <a:latin typeface="Georgia"/>
                <a:cs typeface="Georgia"/>
              </a:rPr>
              <a:t>x</a:t>
            </a:r>
            <a:r>
              <a:rPr sz="3200" dirty="0">
                <a:latin typeface="Calibri"/>
                <a:cs typeface="Calibri"/>
              </a:rPr>
              <a:t>)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o </a:t>
            </a:r>
            <a:r>
              <a:rPr sz="3200" spc="5" dirty="0">
                <a:latin typeface="Calibri"/>
                <a:cs typeface="Calibri"/>
              </a:rPr>
              <a:t>p</a:t>
            </a:r>
            <a:r>
              <a:rPr sz="3200" spc="-45" dirty="0">
                <a:latin typeface="Calibri"/>
                <a:cs typeface="Calibri"/>
              </a:rPr>
              <a:t>r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spc="5" dirty="0">
                <a:latin typeface="Calibri"/>
                <a:cs typeface="Calibri"/>
              </a:rPr>
              <a:t>d</a:t>
            </a:r>
            <a:r>
              <a:rPr sz="3200" dirty="0">
                <a:latin typeface="Calibri"/>
                <a:cs typeface="Calibri"/>
              </a:rPr>
              <a:t>i</a:t>
            </a:r>
            <a:r>
              <a:rPr sz="3200" spc="-10" dirty="0">
                <a:latin typeface="Calibri"/>
                <a:cs typeface="Calibri"/>
              </a:rPr>
              <a:t>c</a:t>
            </a:r>
            <a:r>
              <a:rPr sz="3200" dirty="0">
                <a:latin typeface="Calibri"/>
                <a:cs typeface="Calibri"/>
              </a:rPr>
              <a:t>t </a:t>
            </a:r>
            <a:r>
              <a:rPr sz="3200" i="1" spc="-225" dirty="0">
                <a:latin typeface="Georgia"/>
                <a:cs typeface="Georgia"/>
              </a:rPr>
              <a:t>y</a:t>
            </a:r>
            <a:r>
              <a:rPr sz="3200" i="1" spc="-45" dirty="0">
                <a:latin typeface="Georgia"/>
                <a:cs typeface="Georgia"/>
              </a:rPr>
              <a:t> </a:t>
            </a:r>
            <a:r>
              <a:rPr sz="3200" spc="5" dirty="0">
                <a:latin typeface="Calibri"/>
                <a:cs typeface="Calibri"/>
              </a:rPr>
              <a:t>gi</a:t>
            </a:r>
            <a:r>
              <a:rPr sz="3200" spc="-30" dirty="0">
                <a:latin typeface="Calibri"/>
                <a:cs typeface="Calibri"/>
              </a:rPr>
              <a:t>v</a:t>
            </a:r>
            <a:r>
              <a:rPr sz="3200" spc="-10" dirty="0">
                <a:latin typeface="Calibri"/>
                <a:cs typeface="Calibri"/>
              </a:rPr>
              <a:t>e</a:t>
            </a:r>
            <a:r>
              <a:rPr sz="3200" dirty="0">
                <a:latin typeface="Calibri"/>
                <a:cs typeface="Calibri"/>
              </a:rPr>
              <a:t>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i="1" spc="220" dirty="0">
                <a:latin typeface="Georgia"/>
                <a:cs typeface="Georgia"/>
              </a:rPr>
              <a:t>x</a:t>
            </a:r>
            <a:endParaRPr sz="3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i="1" spc="-195" dirty="0">
                <a:latin typeface="Georgia"/>
                <a:cs typeface="Georgia"/>
              </a:rPr>
              <a:t>y</a:t>
            </a:r>
            <a:r>
              <a:rPr sz="2800" i="1" spc="-40" dirty="0">
                <a:latin typeface="Georgia"/>
                <a:cs typeface="Georgia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at</a:t>
            </a:r>
            <a:r>
              <a:rPr sz="2800" spc="-10" dirty="0">
                <a:latin typeface="Calibri"/>
                <a:cs typeface="Calibri"/>
              </a:rPr>
              <a:t>e</a:t>
            </a:r>
            <a:r>
              <a:rPr sz="2800" spc="-25" dirty="0">
                <a:latin typeface="Calibri"/>
                <a:cs typeface="Calibri"/>
              </a:rPr>
              <a:t>g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l ==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la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5" dirty="0">
                <a:latin typeface="Calibri"/>
                <a:cs typeface="Calibri"/>
              </a:rPr>
              <a:t>ifi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3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tio</a:t>
            </a:r>
            <a:r>
              <a:rPr sz="2800" dirty="0">
                <a:latin typeface="Calibri"/>
                <a:cs typeface="Calibri"/>
              </a:rPr>
              <a:t>n</a:t>
            </a:r>
            <a:endParaRPr sz="2800">
              <a:latin typeface="Calibri"/>
              <a:cs typeface="Calibri"/>
            </a:endParaRPr>
          </a:p>
          <a:p>
            <a:pPr marL="2273300">
              <a:lnSpc>
                <a:spcPct val="100000"/>
              </a:lnSpc>
              <a:spcBef>
                <a:spcPts val="2750"/>
              </a:spcBef>
            </a:pPr>
            <a:r>
              <a:rPr sz="2000" spc="-10" dirty="0">
                <a:latin typeface="Calibri"/>
                <a:cs typeface="Calibri"/>
              </a:rPr>
              <a:t>Breast </a:t>
            </a:r>
            <a:r>
              <a:rPr sz="2000" spc="-5" dirty="0">
                <a:latin typeface="Calibri"/>
                <a:cs typeface="Calibri"/>
              </a:rPr>
              <a:t>Cancer (Malignant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Benign)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Calibri"/>
              <a:cs typeface="Calibri"/>
            </a:endParaRPr>
          </a:p>
          <a:p>
            <a:pPr marR="5802630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1(Malignant)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Calibri"/>
              <a:cs typeface="Calibri"/>
            </a:endParaRPr>
          </a:p>
          <a:p>
            <a:pPr marR="5777865" algn="r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0(Benign)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311400" y="3759200"/>
            <a:ext cx="4089400" cy="1371600"/>
            <a:chOff x="2311400" y="3759200"/>
            <a:chExt cx="4089400" cy="13716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400" y="4762500"/>
              <a:ext cx="3556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4900" y="4806950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8550" y="4800600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2900" y="4762500"/>
              <a:ext cx="3556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6399" y="4806950"/>
              <a:ext cx="228600" cy="2286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9464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400" y="4762500"/>
              <a:ext cx="3556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5900" y="4806950"/>
              <a:ext cx="228600" cy="228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755900" y="4806950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90900" y="47625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780" y="4806950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6430" y="4800600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4762500"/>
              <a:ext cx="3556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4500" y="4806950"/>
              <a:ext cx="228600" cy="2286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8150" y="4800600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37100" y="4762500"/>
              <a:ext cx="355600" cy="368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00600" y="4806950"/>
              <a:ext cx="228600" cy="2286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4250" y="4800600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7800" y="37592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16688" y="3803650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7700" y="3759200"/>
              <a:ext cx="3556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84850" y="3803650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2500" y="37592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02290" y="3803650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08500" y="3759200"/>
              <a:ext cx="3556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65650" y="3803650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6700" y="3759200"/>
              <a:ext cx="355600" cy="36830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3850" y="3803650"/>
              <a:ext cx="241300" cy="241300"/>
            </a:xfrm>
            <a:prstGeom prst="rect">
              <a:avLst/>
            </a:prstGeom>
          </p:spPr>
        </p:pic>
      </p:grpSp>
      <p:grpSp>
        <p:nvGrpSpPr>
          <p:cNvPr id="36" name="object 36"/>
          <p:cNvGrpSpPr/>
          <p:nvPr/>
        </p:nvGrpSpPr>
        <p:grpSpPr>
          <a:xfrm>
            <a:off x="1962975" y="5715000"/>
            <a:ext cx="4946015" cy="927100"/>
            <a:chOff x="1962975" y="5715000"/>
            <a:chExt cx="4946015" cy="927100"/>
          </a:xfrm>
        </p:grpSpPr>
        <p:sp>
          <p:nvSpPr>
            <p:cNvPr id="37" name="object 37"/>
            <p:cNvSpPr/>
            <p:nvPr/>
          </p:nvSpPr>
          <p:spPr>
            <a:xfrm>
              <a:off x="1962975" y="6076078"/>
              <a:ext cx="4946015" cy="172085"/>
            </a:xfrm>
            <a:custGeom>
              <a:avLst/>
              <a:gdLst/>
              <a:ahLst/>
              <a:cxnLst/>
              <a:rect l="l" t="t" r="r" b="b"/>
              <a:pathLst>
                <a:path w="4946015" h="172085">
                  <a:moveTo>
                    <a:pt x="4793672" y="0"/>
                  </a:moveTo>
                  <a:lnTo>
                    <a:pt x="4774907" y="17224"/>
                  </a:lnTo>
                  <a:lnTo>
                    <a:pt x="4775382" y="24511"/>
                  </a:lnTo>
                  <a:lnTo>
                    <a:pt x="4778555" y="31089"/>
                  </a:lnTo>
                  <a:lnTo>
                    <a:pt x="4784206" y="36118"/>
                  </a:lnTo>
                  <a:lnTo>
                    <a:pt x="4837640" y="67288"/>
                  </a:lnTo>
                  <a:lnTo>
                    <a:pt x="0" y="67289"/>
                  </a:lnTo>
                  <a:lnTo>
                    <a:pt x="0" y="105389"/>
                  </a:lnTo>
                  <a:lnTo>
                    <a:pt x="4837640" y="105388"/>
                  </a:lnTo>
                  <a:lnTo>
                    <a:pt x="4784206" y="136558"/>
                  </a:lnTo>
                  <a:lnTo>
                    <a:pt x="4778555" y="141587"/>
                  </a:lnTo>
                  <a:lnTo>
                    <a:pt x="4775382" y="148165"/>
                  </a:lnTo>
                  <a:lnTo>
                    <a:pt x="4774907" y="155452"/>
                  </a:lnTo>
                  <a:lnTo>
                    <a:pt x="4777350" y="162612"/>
                  </a:lnTo>
                  <a:lnTo>
                    <a:pt x="4782379" y="168262"/>
                  </a:lnTo>
                  <a:lnTo>
                    <a:pt x="4788956" y="171436"/>
                  </a:lnTo>
                  <a:lnTo>
                    <a:pt x="4796244" y="171911"/>
                  </a:lnTo>
                  <a:lnTo>
                    <a:pt x="4803404" y="169468"/>
                  </a:lnTo>
                  <a:lnTo>
                    <a:pt x="4945912" y="86338"/>
                  </a:lnTo>
                  <a:lnTo>
                    <a:pt x="4798860" y="557"/>
                  </a:lnTo>
                  <a:lnTo>
                    <a:pt x="4793672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98700" y="6019800"/>
              <a:ext cx="368300" cy="36830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70580" y="6060816"/>
              <a:ext cx="228600" cy="22860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64230" y="6054466"/>
              <a:ext cx="241300" cy="24130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70200" y="60198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2080" y="6060816"/>
              <a:ext cx="228600" cy="228600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9420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79700" y="6019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1580" y="606081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7515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0900" y="60198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8463" y="6060816"/>
              <a:ext cx="228600" cy="228600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52112" y="6054466"/>
              <a:ext cx="241300" cy="24130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78300" y="601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50180" y="6060816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42501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24400" y="6019800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6280" y="6060816"/>
              <a:ext cx="228600" cy="228600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4796280" y="60608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57800" y="6032500"/>
              <a:ext cx="368300" cy="368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16688" y="6067166"/>
              <a:ext cx="241300" cy="241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27700" y="6032500"/>
              <a:ext cx="355600" cy="368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84850" y="6067166"/>
              <a:ext cx="241300" cy="241300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032500" y="6032500"/>
              <a:ext cx="368300" cy="368300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2290" y="6067166"/>
              <a:ext cx="241300" cy="241300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8500" y="6032500"/>
              <a:ext cx="355600" cy="368300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5720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76700" y="6032500"/>
              <a:ext cx="355600" cy="368300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299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599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299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140200" y="607351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95800" y="5715000"/>
              <a:ext cx="152400" cy="92710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572000" y="5753100"/>
              <a:ext cx="0" cy="796290"/>
            </a:xfrm>
            <a:custGeom>
              <a:avLst/>
              <a:gdLst/>
              <a:ahLst/>
              <a:cxnLst/>
              <a:rect l="l" t="t" r="r" b="b"/>
              <a:pathLst>
                <a:path h="796290">
                  <a:moveTo>
                    <a:pt x="0" y="0"/>
                  </a:moveTo>
                  <a:lnTo>
                    <a:pt x="1" y="796091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3333565" y="5092937"/>
            <a:ext cx="2608580" cy="828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Calibri"/>
                <a:cs typeface="Calibri"/>
              </a:rPr>
              <a:t>Tumor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65"/>
              </a:spcBef>
              <a:tabLst>
                <a:tab pos="1310005" algn="l"/>
              </a:tabLst>
            </a:pPr>
            <a:r>
              <a:rPr sz="2100" spc="-7" baseline="3968" dirty="0">
                <a:latin typeface="Calibri"/>
                <a:cs typeface="Calibri"/>
              </a:rPr>
              <a:t>Predict</a:t>
            </a:r>
            <a:r>
              <a:rPr sz="2100" baseline="3968" dirty="0">
                <a:latin typeface="Calibri"/>
                <a:cs typeface="Calibri"/>
              </a:rPr>
              <a:t> Benign	</a:t>
            </a:r>
            <a:r>
              <a:rPr sz="1400" spc="-5" dirty="0">
                <a:latin typeface="Calibri"/>
                <a:cs typeface="Calibri"/>
              </a:rPr>
              <a:t>Predict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Malignant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854080" y="6348690"/>
            <a:ext cx="136969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5"/>
              </a:lnSpc>
            </a:pPr>
            <a:r>
              <a:rPr sz="2400" spc="-35" dirty="0">
                <a:latin typeface="Calibri"/>
                <a:cs typeface="Calibri"/>
              </a:rPr>
              <a:t>Tumor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Size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29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8739" y="6578018"/>
            <a:ext cx="23952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0791" y="90170"/>
            <a:ext cx="45999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Supervised</a:t>
            </a:r>
            <a:r>
              <a:rPr spc="-6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1095" y="2841536"/>
            <a:ext cx="3598545" cy="2726055"/>
            <a:chOff x="961095" y="2841536"/>
            <a:chExt cx="3598545" cy="2726055"/>
          </a:xfrm>
        </p:grpSpPr>
        <p:sp>
          <p:nvSpPr>
            <p:cNvPr id="4" name="object 4"/>
            <p:cNvSpPr/>
            <p:nvPr/>
          </p:nvSpPr>
          <p:spPr>
            <a:xfrm>
              <a:off x="961085" y="28415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502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61" y="149669"/>
                  </a:lnTo>
                  <a:lnTo>
                    <a:pt x="247510" y="142519"/>
                  </a:lnTo>
                  <a:lnTo>
                    <a:pt x="164388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73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4200" y="4787900"/>
              <a:ext cx="368300" cy="3683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90214" y="4837667"/>
              <a:ext cx="228600" cy="228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83864" y="4831317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5100" y="4749800"/>
              <a:ext cx="368300" cy="368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6980" y="4799567"/>
              <a:ext cx="228600" cy="2286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0630" y="4793217"/>
              <a:ext cx="241300" cy="241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40000" y="4254500"/>
              <a:ext cx="368300" cy="368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11880" y="4295956"/>
              <a:ext cx="228600" cy="2286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05530" y="4289606"/>
              <a:ext cx="241300" cy="2413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68600" y="5016500"/>
              <a:ext cx="368300" cy="3683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40480" y="5066267"/>
              <a:ext cx="228600" cy="2286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34130" y="5059917"/>
              <a:ext cx="241300" cy="2413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65300" y="3975100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30640" y="4023878"/>
              <a:ext cx="228600" cy="2286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24290" y="4017528"/>
              <a:ext cx="241300" cy="241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009900" y="3517899"/>
              <a:ext cx="368300" cy="368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9564" y="3560328"/>
              <a:ext cx="241300" cy="241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46300" y="3149599"/>
              <a:ext cx="355600" cy="368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03450" y="3194049"/>
              <a:ext cx="241300" cy="24130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48100" y="4521200"/>
              <a:ext cx="368300" cy="36830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09312" y="4564617"/>
              <a:ext cx="241300" cy="24130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19500" y="3517899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80712" y="3559295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43300" y="3086099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608830" y="3129517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36700" y="3086099"/>
              <a:ext cx="2819400" cy="228600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612900" y="3135867"/>
              <a:ext cx="2667000" cy="2144395"/>
            </a:xfrm>
            <a:custGeom>
              <a:avLst/>
              <a:gdLst/>
              <a:ahLst/>
              <a:cxnLst/>
              <a:rect l="l" t="t" r="r" b="b"/>
              <a:pathLst>
                <a:path w="2667000" h="2144395">
                  <a:moveTo>
                    <a:pt x="0" y="0"/>
                  </a:moveTo>
                  <a:lnTo>
                    <a:pt x="2667000" y="2144157"/>
                  </a:lnTo>
                </a:path>
              </a:pathLst>
            </a:custGeom>
            <a:ln w="2540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2180399" y="5672566"/>
            <a:ext cx="11468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Calibri"/>
                <a:cs typeface="Calibri"/>
              </a:rPr>
              <a:t>Tumor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Size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9740" y="4044198"/>
            <a:ext cx="41655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g</a:t>
            </a:r>
            <a:r>
              <a:rPr sz="2000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747512" y="2755265"/>
            <a:ext cx="3873500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Clump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Thickness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Size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Char char="-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Uniformity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Cell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Shape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dirty="0">
                <a:latin typeface="Calibri"/>
                <a:cs typeface="Calibri"/>
              </a:rPr>
              <a:t>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5940" y="1002211"/>
            <a:ext cx="7073265" cy="114681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i="1" spc="220" dirty="0">
                <a:latin typeface="Georgia"/>
                <a:cs typeface="Georgia"/>
              </a:rPr>
              <a:t>x</a:t>
            </a:r>
            <a:r>
              <a:rPr sz="3200" i="1" spc="175" dirty="0">
                <a:latin typeface="Georgia"/>
                <a:cs typeface="Georgia"/>
              </a:rPr>
              <a:t> </a:t>
            </a:r>
            <a:r>
              <a:rPr sz="3200" spc="-10" dirty="0">
                <a:latin typeface="Calibri"/>
                <a:cs typeface="Calibri"/>
              </a:rPr>
              <a:t>can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multi-dimensional</a:t>
            </a:r>
            <a:endParaRPr sz="32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00" dirty="0">
                <a:latin typeface="Arial MT"/>
                <a:cs typeface="Arial MT"/>
              </a:rPr>
              <a:t> </a:t>
            </a:r>
            <a:r>
              <a:rPr sz="2800" spc="-15" dirty="0">
                <a:latin typeface="Calibri"/>
                <a:cs typeface="Calibri"/>
              </a:rPr>
              <a:t>Each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dimension </a:t>
            </a:r>
            <a:r>
              <a:rPr sz="2800" spc="-10" dirty="0">
                <a:latin typeface="Calibri"/>
                <a:cs typeface="Calibri"/>
              </a:rPr>
              <a:t>corresponds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attribute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739" y="6569510"/>
            <a:ext cx="2395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example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40" y="1016000"/>
            <a:ext cx="6910070" cy="1717039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06400" indent="-3429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405765" algn="l"/>
                <a:tab pos="406400" algn="l"/>
                <a:tab pos="369824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1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75" dirty="0">
                <a:latin typeface="Georgia"/>
                <a:cs typeface="Georgia"/>
              </a:rPr>
              <a:t>x</a:t>
            </a:r>
            <a:r>
              <a:rPr sz="3150" spc="112" baseline="-18518" dirty="0">
                <a:latin typeface="Calibri"/>
                <a:cs typeface="Calibri"/>
              </a:rPr>
              <a:t>2</a:t>
            </a:r>
            <a:r>
              <a:rPr sz="3200" spc="75" dirty="0">
                <a:latin typeface="Calibri"/>
                <a:cs typeface="Calibri"/>
              </a:rPr>
              <a:t>,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...,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105" dirty="0">
                <a:latin typeface="Georgia"/>
                <a:cs typeface="Georgia"/>
              </a:rPr>
              <a:t>x</a:t>
            </a:r>
            <a:r>
              <a:rPr sz="3150" spc="157" baseline="-18518" dirty="0">
                <a:latin typeface="Calibri"/>
                <a:cs typeface="Calibri"/>
              </a:rPr>
              <a:t>n	</a:t>
            </a:r>
            <a:r>
              <a:rPr sz="3200" dirty="0">
                <a:latin typeface="Calibri"/>
                <a:cs typeface="Calibri"/>
              </a:rPr>
              <a:t>(without</a:t>
            </a:r>
            <a:r>
              <a:rPr sz="3200" spc="-3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labels)</a:t>
            </a:r>
            <a:endParaRPr sz="3200">
              <a:latin typeface="Calibri"/>
              <a:cs typeface="Calibri"/>
            </a:endParaRPr>
          </a:p>
          <a:p>
            <a:pPr marL="4064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3200" dirty="0">
                <a:latin typeface="Calibri"/>
                <a:cs typeface="Calibri"/>
              </a:rPr>
              <a:t>Output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hidden</a:t>
            </a:r>
            <a:r>
              <a:rPr sz="3200" spc="-10" dirty="0">
                <a:latin typeface="Calibri"/>
                <a:cs typeface="Calibri"/>
              </a:rPr>
              <a:t> structure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behind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i="1" spc="-60" dirty="0">
                <a:latin typeface="Georgia"/>
                <a:cs typeface="Georgia"/>
              </a:rPr>
              <a:t>x</a:t>
            </a:r>
            <a:r>
              <a:rPr sz="3200" spc="-60" dirty="0">
                <a:latin typeface="Calibri"/>
                <a:cs typeface="Calibri"/>
              </a:rPr>
              <a:t>’s</a:t>
            </a:r>
            <a:endParaRPr sz="3200">
              <a:latin typeface="Calibri"/>
              <a:cs typeface="Calibri"/>
            </a:endParaRPr>
          </a:p>
          <a:p>
            <a:pPr marL="520700">
              <a:lnSpc>
                <a:spcPct val="100000"/>
              </a:lnSpc>
              <a:spcBef>
                <a:spcPts val="76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110" dirty="0">
                <a:latin typeface="Arial MT"/>
                <a:cs typeface="Arial MT"/>
              </a:rPr>
              <a:t> </a:t>
            </a:r>
            <a:r>
              <a:rPr sz="2800" dirty="0">
                <a:latin typeface="Calibri"/>
                <a:cs typeface="Calibri"/>
              </a:rPr>
              <a:t>E.g.,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clustering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2675" y="3044736"/>
            <a:ext cx="7954645" cy="2726055"/>
            <a:chOff x="672675" y="3044736"/>
            <a:chExt cx="7954645" cy="2726055"/>
          </a:xfrm>
        </p:grpSpPr>
        <p:sp>
          <p:nvSpPr>
            <p:cNvPr id="5" name="object 5"/>
            <p:cNvSpPr/>
            <p:nvPr/>
          </p:nvSpPr>
          <p:spPr>
            <a:xfrm>
              <a:off x="6726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099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5400" y="4254500"/>
              <a:ext cx="368300" cy="3683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9909" y="4294906"/>
              <a:ext cx="241300" cy="2413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1800" y="4368800"/>
              <a:ext cx="368300" cy="368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08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1800" y="4864100"/>
              <a:ext cx="368300" cy="3683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08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44600" y="4749800"/>
              <a:ext cx="368300" cy="3683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136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5600" y="3657599"/>
              <a:ext cx="368300" cy="368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8269" y="3700028"/>
              <a:ext cx="241300" cy="24130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0400" y="3911600"/>
              <a:ext cx="368300" cy="3683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3069" y="3949984"/>
              <a:ext cx="241300" cy="241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3300" y="3695699"/>
              <a:ext cx="368300" cy="36830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35969" y="3730039"/>
              <a:ext cx="241300" cy="2413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6600" y="3416299"/>
              <a:ext cx="368300" cy="36830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774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800" y="4368800"/>
              <a:ext cx="368300" cy="36830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34469" y="4409206"/>
              <a:ext cx="241300" cy="24130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17800" y="4711700"/>
              <a:ext cx="368300" cy="3683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82309" y="4752106"/>
              <a:ext cx="241300" cy="2413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86100" y="4711700"/>
              <a:ext cx="368300" cy="36830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8769" y="4752106"/>
              <a:ext cx="241300" cy="24130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54400" y="4546600"/>
              <a:ext cx="368300" cy="36830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7069" y="4584984"/>
              <a:ext cx="241300" cy="24130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8600" y="4622800"/>
              <a:ext cx="368300" cy="3683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5731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65300" y="3301999"/>
              <a:ext cx="368300" cy="3683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289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28768" y="3044735"/>
              <a:ext cx="3598545" cy="2726055"/>
            </a:xfrm>
            <a:custGeom>
              <a:avLst/>
              <a:gdLst/>
              <a:ahLst/>
              <a:cxnLst/>
              <a:rect l="l" t="t" r="r" b="b"/>
              <a:pathLst>
                <a:path w="3598545" h="2726054">
                  <a:moveTo>
                    <a:pt x="3598380" y="2573236"/>
                  </a:moveTo>
                  <a:lnTo>
                    <a:pt x="3451326" y="2487447"/>
                  </a:lnTo>
                  <a:lnTo>
                    <a:pt x="3446132" y="2486888"/>
                  </a:lnTo>
                  <a:lnTo>
                    <a:pt x="3441420" y="2488133"/>
                  </a:lnTo>
                  <a:lnTo>
                    <a:pt x="3436709" y="2489377"/>
                  </a:lnTo>
                  <a:lnTo>
                    <a:pt x="3432467" y="2492413"/>
                  </a:lnTo>
                  <a:lnTo>
                    <a:pt x="3429812" y="2496959"/>
                  </a:lnTo>
                  <a:lnTo>
                    <a:pt x="3427374" y="2504109"/>
                  </a:lnTo>
                  <a:lnTo>
                    <a:pt x="3427844" y="2511399"/>
                  </a:lnTo>
                  <a:lnTo>
                    <a:pt x="3431019" y="2517978"/>
                  </a:lnTo>
                  <a:lnTo>
                    <a:pt x="3436670" y="2523007"/>
                  </a:lnTo>
                  <a:lnTo>
                    <a:pt x="3490099" y="2554186"/>
                  </a:lnTo>
                  <a:lnTo>
                    <a:pt x="183426" y="2554186"/>
                  </a:lnTo>
                  <a:lnTo>
                    <a:pt x="183426" y="108280"/>
                  </a:lnTo>
                  <a:lnTo>
                    <a:pt x="214604" y="161709"/>
                  </a:lnTo>
                  <a:lnTo>
                    <a:pt x="219633" y="167360"/>
                  </a:lnTo>
                  <a:lnTo>
                    <a:pt x="226212" y="170535"/>
                  </a:lnTo>
                  <a:lnTo>
                    <a:pt x="233489" y="171018"/>
                  </a:lnTo>
                  <a:lnTo>
                    <a:pt x="240652" y="168567"/>
                  </a:lnTo>
                  <a:lnTo>
                    <a:pt x="246303" y="163537"/>
                  </a:lnTo>
                  <a:lnTo>
                    <a:pt x="249478" y="156959"/>
                  </a:lnTo>
                  <a:lnTo>
                    <a:pt x="249948" y="149669"/>
                  </a:lnTo>
                  <a:lnTo>
                    <a:pt x="247510" y="142519"/>
                  </a:lnTo>
                  <a:lnTo>
                    <a:pt x="164376" y="0"/>
                  </a:lnTo>
                  <a:lnTo>
                    <a:pt x="81254" y="142519"/>
                  </a:lnTo>
                  <a:lnTo>
                    <a:pt x="78803" y="149669"/>
                  </a:lnTo>
                  <a:lnTo>
                    <a:pt x="79286" y="156959"/>
                  </a:lnTo>
                  <a:lnTo>
                    <a:pt x="82461" y="163537"/>
                  </a:lnTo>
                  <a:lnTo>
                    <a:pt x="88112" y="168567"/>
                  </a:lnTo>
                  <a:lnTo>
                    <a:pt x="95262" y="171018"/>
                  </a:lnTo>
                  <a:lnTo>
                    <a:pt x="102552" y="170535"/>
                  </a:lnTo>
                  <a:lnTo>
                    <a:pt x="109131" y="167360"/>
                  </a:lnTo>
                  <a:lnTo>
                    <a:pt x="114160" y="161709"/>
                  </a:lnTo>
                  <a:lnTo>
                    <a:pt x="145326" y="108280"/>
                  </a:lnTo>
                  <a:lnTo>
                    <a:pt x="145326" y="2554186"/>
                  </a:lnTo>
                  <a:lnTo>
                    <a:pt x="0" y="2554173"/>
                  </a:lnTo>
                  <a:lnTo>
                    <a:pt x="0" y="2592273"/>
                  </a:lnTo>
                  <a:lnTo>
                    <a:pt x="145326" y="2592286"/>
                  </a:lnTo>
                  <a:lnTo>
                    <a:pt x="145326" y="2725623"/>
                  </a:lnTo>
                  <a:lnTo>
                    <a:pt x="183426" y="2725623"/>
                  </a:lnTo>
                  <a:lnTo>
                    <a:pt x="183426" y="2592286"/>
                  </a:lnTo>
                  <a:lnTo>
                    <a:pt x="3490099" y="2592286"/>
                  </a:lnTo>
                  <a:lnTo>
                    <a:pt x="3436670" y="2623451"/>
                  </a:lnTo>
                  <a:lnTo>
                    <a:pt x="3431019" y="2628481"/>
                  </a:lnTo>
                  <a:lnTo>
                    <a:pt x="3427844" y="2635059"/>
                  </a:lnTo>
                  <a:lnTo>
                    <a:pt x="3427374" y="2642349"/>
                  </a:lnTo>
                  <a:lnTo>
                    <a:pt x="3429812" y="2649499"/>
                  </a:lnTo>
                  <a:lnTo>
                    <a:pt x="3434842" y="2655151"/>
                  </a:lnTo>
                  <a:lnTo>
                    <a:pt x="3441420" y="2658326"/>
                  </a:lnTo>
                  <a:lnTo>
                    <a:pt x="3448710" y="2658808"/>
                  </a:lnTo>
                  <a:lnTo>
                    <a:pt x="3455860" y="2656357"/>
                  </a:lnTo>
                  <a:lnTo>
                    <a:pt x="3598380" y="2573236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51499" y="4254500"/>
              <a:ext cx="368300" cy="36830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22359" y="4301256"/>
              <a:ext cx="228600" cy="22860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16009" y="4294906"/>
              <a:ext cx="241300" cy="24130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899" y="4368800"/>
              <a:ext cx="368300" cy="3683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415556"/>
              <a:ext cx="228600" cy="22860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6126919" y="44155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57899" y="4864100"/>
              <a:ext cx="368300" cy="3683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26919" y="4912878"/>
              <a:ext cx="228600" cy="228600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6126919" y="49128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0699" y="4749800"/>
              <a:ext cx="368300" cy="368300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9719" y="4798578"/>
              <a:ext cx="228600" cy="2286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5669719" y="47985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81699" y="3657599"/>
              <a:ext cx="368300" cy="36830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44369" y="3700028"/>
              <a:ext cx="241300" cy="24130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6499" y="3911600"/>
              <a:ext cx="368300" cy="36830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49169" y="3949984"/>
              <a:ext cx="241300" cy="241300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29399" y="3695699"/>
              <a:ext cx="368300" cy="368300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92069" y="3730039"/>
              <a:ext cx="241300" cy="24130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2699" y="3416299"/>
              <a:ext cx="368300" cy="368300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33559" y="34630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27899" y="4368800"/>
              <a:ext cx="368300" cy="368300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90569" y="4409206"/>
              <a:ext cx="241300" cy="241300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3899" y="4711700"/>
              <a:ext cx="368300" cy="368300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138409" y="4752106"/>
              <a:ext cx="241300" cy="241300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42199" y="4711700"/>
              <a:ext cx="368300" cy="368300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04869" y="4752106"/>
              <a:ext cx="241300" cy="241300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10499" y="4546600"/>
              <a:ext cx="368300" cy="36830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73169" y="4584984"/>
              <a:ext cx="241300" cy="24130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54699" y="4622800"/>
              <a:ext cx="368300" cy="368300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9240" y="4667534"/>
              <a:ext cx="228600" cy="228600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929240" y="4667534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21399" y="3301999"/>
              <a:ext cx="368300" cy="368300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114300" y="0"/>
                  </a:moveTo>
                  <a:lnTo>
                    <a:pt x="69809" y="8982"/>
                  </a:lnTo>
                  <a:lnTo>
                    <a:pt x="33477" y="33477"/>
                  </a:lnTo>
                  <a:lnTo>
                    <a:pt x="8982" y="69809"/>
                  </a:lnTo>
                  <a:lnTo>
                    <a:pt x="0" y="114300"/>
                  </a:lnTo>
                  <a:lnTo>
                    <a:pt x="8982" y="158790"/>
                  </a:lnTo>
                  <a:lnTo>
                    <a:pt x="33477" y="195122"/>
                  </a:lnTo>
                  <a:lnTo>
                    <a:pt x="69809" y="219617"/>
                  </a:lnTo>
                  <a:lnTo>
                    <a:pt x="114300" y="228600"/>
                  </a:lnTo>
                  <a:lnTo>
                    <a:pt x="158790" y="219617"/>
                  </a:lnTo>
                  <a:lnTo>
                    <a:pt x="195122" y="195122"/>
                  </a:lnTo>
                  <a:lnTo>
                    <a:pt x="219617" y="158790"/>
                  </a:lnTo>
                  <a:lnTo>
                    <a:pt x="228600" y="114300"/>
                  </a:lnTo>
                  <a:lnTo>
                    <a:pt x="219617" y="69809"/>
                  </a:lnTo>
                  <a:lnTo>
                    <a:pt x="195122" y="33477"/>
                  </a:lnTo>
                  <a:lnTo>
                    <a:pt x="158790" y="898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5080" y="3348756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>
                  <a:moveTo>
                    <a:pt x="0" y="114300"/>
                  </a:moveTo>
                  <a:lnTo>
                    <a:pt x="8982" y="69809"/>
                  </a:lnTo>
                  <a:lnTo>
                    <a:pt x="33477" y="33477"/>
                  </a:lnTo>
                  <a:lnTo>
                    <a:pt x="69809" y="8982"/>
                  </a:lnTo>
                  <a:lnTo>
                    <a:pt x="114300" y="0"/>
                  </a:lnTo>
                  <a:lnTo>
                    <a:pt x="158790" y="8982"/>
                  </a:lnTo>
                  <a:lnTo>
                    <a:pt x="195122" y="33477"/>
                  </a:lnTo>
                  <a:lnTo>
                    <a:pt x="219617" y="69809"/>
                  </a:lnTo>
                  <a:lnTo>
                    <a:pt x="228600" y="114300"/>
                  </a:lnTo>
                  <a:lnTo>
                    <a:pt x="219617" y="158790"/>
                  </a:lnTo>
                  <a:lnTo>
                    <a:pt x="195122" y="195122"/>
                  </a:lnTo>
                  <a:lnTo>
                    <a:pt x="158790" y="219617"/>
                  </a:lnTo>
                  <a:lnTo>
                    <a:pt x="114300" y="228600"/>
                  </a:lnTo>
                  <a:lnTo>
                    <a:pt x="69809" y="219617"/>
                  </a:lnTo>
                  <a:lnTo>
                    <a:pt x="33477" y="195122"/>
                  </a:lnTo>
                  <a:lnTo>
                    <a:pt x="8982" y="158790"/>
                  </a:lnTo>
                  <a:lnTo>
                    <a:pt x="0" y="11430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6" name="object 7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200" y="3873500"/>
              <a:ext cx="1219200" cy="698500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949699" y="3934978"/>
              <a:ext cx="1079074" cy="534494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3949699" y="3934978"/>
              <a:ext cx="1079500" cy="534670"/>
            </a:xfrm>
            <a:custGeom>
              <a:avLst/>
              <a:gdLst/>
              <a:ahLst/>
              <a:cxnLst/>
              <a:rect l="l" t="t" r="r" b="b"/>
              <a:pathLst>
                <a:path w="1079500" h="534670">
                  <a:moveTo>
                    <a:pt x="0" y="133624"/>
                  </a:moveTo>
                  <a:lnTo>
                    <a:pt x="811828" y="133624"/>
                  </a:lnTo>
                  <a:lnTo>
                    <a:pt x="811828" y="0"/>
                  </a:lnTo>
                  <a:lnTo>
                    <a:pt x="1079075" y="267248"/>
                  </a:lnTo>
                  <a:lnTo>
                    <a:pt x="811828" y="534495"/>
                  </a:lnTo>
                  <a:lnTo>
                    <a:pt x="811828" y="400870"/>
                  </a:lnTo>
                  <a:lnTo>
                    <a:pt x="0" y="400870"/>
                  </a:lnTo>
                  <a:lnTo>
                    <a:pt x="0" y="133624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3334" y="6508433"/>
            <a:ext cx="1733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[Source: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Daphne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Koller]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1995" y="4046529"/>
            <a:ext cx="335915" cy="672465"/>
          </a:xfrm>
          <a:prstGeom prst="rect">
            <a:avLst/>
          </a:prstGeom>
        </p:spPr>
        <p:txBody>
          <a:bodyPr vert="vert270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Ge</a:t>
            </a:r>
            <a:r>
              <a:rPr sz="2000" spc="-5" dirty="0">
                <a:latin typeface="Calibri"/>
                <a:cs typeface="Calibri"/>
              </a:rPr>
              <a:t>n</a:t>
            </a:r>
            <a:r>
              <a:rPr sz="2000" dirty="0">
                <a:latin typeface="Calibri"/>
                <a:cs typeface="Calibri"/>
              </a:rPr>
              <a:t>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68028" y="6290944"/>
            <a:ext cx="1024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Individuals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631" y="5983821"/>
            <a:ext cx="7830212" cy="20310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752626" y="1834238"/>
            <a:ext cx="7848600" cy="4086860"/>
            <a:chOff x="752626" y="1834238"/>
            <a:chExt cx="7848600" cy="408686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9377" y="2052378"/>
              <a:ext cx="7830464" cy="36337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2626" y="5719439"/>
              <a:ext cx="7841630" cy="2013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66634" y="1841500"/>
              <a:ext cx="723265" cy="196215"/>
            </a:xfrm>
            <a:custGeom>
              <a:avLst/>
              <a:gdLst/>
              <a:ahLst/>
              <a:cxnLst/>
              <a:rect l="l" t="t" r="r" b="b"/>
              <a:pathLst>
                <a:path w="72326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99707" y="97956"/>
                  </a:lnTo>
                  <a:lnTo>
                    <a:pt x="321716" y="90258"/>
                  </a:lnTo>
                  <a:lnTo>
                    <a:pt x="339689" y="69265"/>
                  </a:lnTo>
                  <a:lnTo>
                    <a:pt x="351806" y="38129"/>
                  </a:lnTo>
                  <a:lnTo>
                    <a:pt x="356249" y="0"/>
                  </a:lnTo>
                  <a:lnTo>
                    <a:pt x="360693" y="38129"/>
                  </a:lnTo>
                  <a:lnTo>
                    <a:pt x="372810" y="69265"/>
                  </a:lnTo>
                  <a:lnTo>
                    <a:pt x="390783" y="90258"/>
                  </a:lnTo>
                  <a:lnTo>
                    <a:pt x="412792" y="97956"/>
                  </a:lnTo>
                  <a:lnTo>
                    <a:pt x="666587" y="97956"/>
                  </a:lnTo>
                  <a:lnTo>
                    <a:pt x="688596" y="105654"/>
                  </a:lnTo>
                  <a:lnTo>
                    <a:pt x="706569" y="126647"/>
                  </a:lnTo>
                  <a:lnTo>
                    <a:pt x="718686" y="157783"/>
                  </a:lnTo>
                  <a:lnTo>
                    <a:pt x="72313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89766" y="1841502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57401" y="1840589"/>
              <a:ext cx="567690" cy="196215"/>
            </a:xfrm>
            <a:custGeom>
              <a:avLst/>
              <a:gdLst/>
              <a:ahLst/>
              <a:cxnLst/>
              <a:rect l="l" t="t" r="r" b="b"/>
              <a:pathLst>
                <a:path w="567689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23102" y="97956"/>
                  </a:lnTo>
                  <a:lnTo>
                    <a:pt x="245111" y="90258"/>
                  </a:lnTo>
                  <a:lnTo>
                    <a:pt x="263084" y="69265"/>
                  </a:lnTo>
                  <a:lnTo>
                    <a:pt x="275201" y="38129"/>
                  </a:lnTo>
                  <a:lnTo>
                    <a:pt x="279645" y="0"/>
                  </a:lnTo>
                  <a:lnTo>
                    <a:pt x="284088" y="38129"/>
                  </a:lnTo>
                  <a:lnTo>
                    <a:pt x="296206" y="69265"/>
                  </a:lnTo>
                  <a:lnTo>
                    <a:pt x="314178" y="90258"/>
                  </a:lnTo>
                  <a:lnTo>
                    <a:pt x="336187" y="97956"/>
                  </a:lnTo>
                  <a:lnTo>
                    <a:pt x="511092" y="97956"/>
                  </a:lnTo>
                  <a:lnTo>
                    <a:pt x="533101" y="105654"/>
                  </a:lnTo>
                  <a:lnTo>
                    <a:pt x="551074" y="126647"/>
                  </a:lnTo>
                  <a:lnTo>
                    <a:pt x="563191" y="157784"/>
                  </a:lnTo>
                  <a:lnTo>
                    <a:pt x="56763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5034" y="1840589"/>
              <a:ext cx="652145" cy="196215"/>
            </a:xfrm>
            <a:custGeom>
              <a:avLst/>
              <a:gdLst/>
              <a:ahLst/>
              <a:cxnLst/>
              <a:rect l="l" t="t" r="r" b="b"/>
              <a:pathLst>
                <a:path w="65214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264451" y="97956"/>
                  </a:lnTo>
                  <a:lnTo>
                    <a:pt x="286459" y="90258"/>
                  </a:lnTo>
                  <a:lnTo>
                    <a:pt x="304432" y="69265"/>
                  </a:lnTo>
                  <a:lnTo>
                    <a:pt x="316550" y="38129"/>
                  </a:lnTo>
                  <a:lnTo>
                    <a:pt x="320993" y="0"/>
                  </a:lnTo>
                  <a:lnTo>
                    <a:pt x="325436" y="38129"/>
                  </a:lnTo>
                  <a:lnTo>
                    <a:pt x="337554" y="69265"/>
                  </a:lnTo>
                  <a:lnTo>
                    <a:pt x="355526" y="90258"/>
                  </a:lnTo>
                  <a:lnTo>
                    <a:pt x="377535" y="97956"/>
                  </a:lnTo>
                  <a:lnTo>
                    <a:pt x="595022" y="97956"/>
                  </a:lnTo>
                  <a:lnTo>
                    <a:pt x="617031" y="105654"/>
                  </a:lnTo>
                  <a:lnTo>
                    <a:pt x="635004" y="126647"/>
                  </a:lnTo>
                  <a:lnTo>
                    <a:pt x="647121" y="157783"/>
                  </a:lnTo>
                  <a:lnTo>
                    <a:pt x="651565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76599" y="1840589"/>
              <a:ext cx="1066800" cy="196215"/>
            </a:xfrm>
            <a:custGeom>
              <a:avLst/>
              <a:gdLst/>
              <a:ahLst/>
              <a:cxnLst/>
              <a:rect l="l" t="t" r="r" b="b"/>
              <a:pathLst>
                <a:path w="10668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1" y="126646"/>
                  </a:lnTo>
                  <a:lnTo>
                    <a:pt x="34533" y="105653"/>
                  </a:lnTo>
                  <a:lnTo>
                    <a:pt x="56543" y="97955"/>
                  </a:lnTo>
                  <a:lnTo>
                    <a:pt x="469016" y="97957"/>
                  </a:lnTo>
                  <a:lnTo>
                    <a:pt x="491025" y="90259"/>
                  </a:lnTo>
                  <a:lnTo>
                    <a:pt x="508998" y="69266"/>
                  </a:lnTo>
                  <a:lnTo>
                    <a:pt x="521115" y="38129"/>
                  </a:lnTo>
                  <a:lnTo>
                    <a:pt x="525559" y="0"/>
                  </a:lnTo>
                  <a:lnTo>
                    <a:pt x="530002" y="38129"/>
                  </a:lnTo>
                  <a:lnTo>
                    <a:pt x="542120" y="69266"/>
                  </a:lnTo>
                  <a:lnTo>
                    <a:pt x="560092" y="90259"/>
                  </a:lnTo>
                  <a:lnTo>
                    <a:pt x="582101" y="97957"/>
                  </a:lnTo>
                  <a:lnTo>
                    <a:pt x="1010258" y="97957"/>
                  </a:lnTo>
                  <a:lnTo>
                    <a:pt x="1032267" y="105655"/>
                  </a:lnTo>
                  <a:lnTo>
                    <a:pt x="1050240" y="126648"/>
                  </a:lnTo>
                  <a:lnTo>
                    <a:pt x="1062357" y="157784"/>
                  </a:lnTo>
                  <a:lnTo>
                    <a:pt x="1066801" y="19591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43399" y="1840588"/>
              <a:ext cx="990600" cy="196215"/>
            </a:xfrm>
            <a:custGeom>
              <a:avLst/>
              <a:gdLst/>
              <a:ahLst/>
              <a:cxnLst/>
              <a:rect l="l" t="t" r="r" b="b"/>
              <a:pathLst>
                <a:path w="990600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431476" y="97956"/>
                  </a:lnTo>
                  <a:lnTo>
                    <a:pt x="453485" y="90258"/>
                  </a:lnTo>
                  <a:lnTo>
                    <a:pt x="471458" y="69265"/>
                  </a:lnTo>
                  <a:lnTo>
                    <a:pt x="483575" y="38129"/>
                  </a:lnTo>
                  <a:lnTo>
                    <a:pt x="488018" y="0"/>
                  </a:lnTo>
                  <a:lnTo>
                    <a:pt x="492462" y="38129"/>
                  </a:lnTo>
                  <a:lnTo>
                    <a:pt x="504579" y="69265"/>
                  </a:lnTo>
                  <a:lnTo>
                    <a:pt x="522552" y="90258"/>
                  </a:lnTo>
                  <a:lnTo>
                    <a:pt x="544561" y="97956"/>
                  </a:lnTo>
                  <a:lnTo>
                    <a:pt x="934057" y="97956"/>
                  </a:lnTo>
                  <a:lnTo>
                    <a:pt x="956066" y="105654"/>
                  </a:lnTo>
                  <a:lnTo>
                    <a:pt x="974039" y="126647"/>
                  </a:lnTo>
                  <a:lnTo>
                    <a:pt x="986156" y="157783"/>
                  </a:lnTo>
                  <a:lnTo>
                    <a:pt x="990600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41146" y="1840590"/>
              <a:ext cx="1440815" cy="196215"/>
            </a:xfrm>
            <a:custGeom>
              <a:avLst/>
              <a:gdLst/>
              <a:ahLst/>
              <a:cxnLst/>
              <a:rect l="l" t="t" r="r" b="b"/>
              <a:pathLst>
                <a:path w="144081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7"/>
                  </a:lnTo>
                  <a:lnTo>
                    <a:pt x="34533" y="105654"/>
                  </a:lnTo>
                  <a:lnTo>
                    <a:pt x="56542" y="97956"/>
                  </a:lnTo>
                  <a:lnTo>
                    <a:pt x="653196" y="97956"/>
                  </a:lnTo>
                  <a:lnTo>
                    <a:pt x="675205" y="90258"/>
                  </a:lnTo>
                  <a:lnTo>
                    <a:pt x="693178" y="69265"/>
                  </a:lnTo>
                  <a:lnTo>
                    <a:pt x="705295" y="38129"/>
                  </a:lnTo>
                  <a:lnTo>
                    <a:pt x="709738" y="0"/>
                  </a:lnTo>
                  <a:lnTo>
                    <a:pt x="714182" y="38129"/>
                  </a:lnTo>
                  <a:lnTo>
                    <a:pt x="726299" y="69265"/>
                  </a:lnTo>
                  <a:lnTo>
                    <a:pt x="744272" y="90258"/>
                  </a:lnTo>
                  <a:lnTo>
                    <a:pt x="766281" y="97956"/>
                  </a:lnTo>
                  <a:lnTo>
                    <a:pt x="1384113" y="97956"/>
                  </a:lnTo>
                  <a:lnTo>
                    <a:pt x="1406122" y="105654"/>
                  </a:lnTo>
                  <a:lnTo>
                    <a:pt x="1424095" y="126647"/>
                  </a:lnTo>
                  <a:lnTo>
                    <a:pt x="1436212" y="157783"/>
                  </a:lnTo>
                  <a:lnTo>
                    <a:pt x="1440656" y="19591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81801" y="1841502"/>
              <a:ext cx="1812925" cy="196215"/>
            </a:xfrm>
            <a:custGeom>
              <a:avLst/>
              <a:gdLst/>
              <a:ahLst/>
              <a:cxnLst/>
              <a:rect l="l" t="t" r="r" b="b"/>
              <a:pathLst>
                <a:path w="1812925" h="196214">
                  <a:moveTo>
                    <a:pt x="0" y="195913"/>
                  </a:moveTo>
                  <a:lnTo>
                    <a:pt x="4443" y="157783"/>
                  </a:lnTo>
                  <a:lnTo>
                    <a:pt x="16560" y="126646"/>
                  </a:lnTo>
                  <a:lnTo>
                    <a:pt x="34533" y="105653"/>
                  </a:lnTo>
                  <a:lnTo>
                    <a:pt x="56542" y="97955"/>
                  </a:lnTo>
                  <a:lnTo>
                    <a:pt x="836364" y="97957"/>
                  </a:lnTo>
                  <a:lnTo>
                    <a:pt x="858373" y="90259"/>
                  </a:lnTo>
                  <a:lnTo>
                    <a:pt x="876345" y="69266"/>
                  </a:lnTo>
                  <a:lnTo>
                    <a:pt x="888463" y="38129"/>
                  </a:lnTo>
                  <a:lnTo>
                    <a:pt x="892906" y="0"/>
                  </a:lnTo>
                  <a:lnTo>
                    <a:pt x="897349" y="38129"/>
                  </a:lnTo>
                  <a:lnTo>
                    <a:pt x="909467" y="69266"/>
                  </a:lnTo>
                  <a:lnTo>
                    <a:pt x="927440" y="90259"/>
                  </a:lnTo>
                  <a:lnTo>
                    <a:pt x="949448" y="97957"/>
                  </a:lnTo>
                  <a:lnTo>
                    <a:pt x="1755914" y="97957"/>
                  </a:lnTo>
                  <a:lnTo>
                    <a:pt x="1777923" y="105655"/>
                  </a:lnTo>
                  <a:lnTo>
                    <a:pt x="1795896" y="126648"/>
                  </a:lnTo>
                  <a:lnTo>
                    <a:pt x="1808013" y="157785"/>
                  </a:lnTo>
                  <a:lnTo>
                    <a:pt x="1812457" y="19591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535940" y="1049020"/>
            <a:ext cx="8047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6295" algn="l"/>
              </a:tabLst>
            </a:pPr>
            <a:r>
              <a:rPr sz="2800" spc="-5" dirty="0">
                <a:latin typeface="Calibri"/>
                <a:cs typeface="Calibri"/>
              </a:rPr>
              <a:t>Genomics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application:	</a:t>
            </a:r>
            <a:r>
              <a:rPr sz="2400" spc="-10" dirty="0">
                <a:latin typeface="Calibri"/>
                <a:cs typeface="Calibri"/>
              </a:rPr>
              <a:t>group </a:t>
            </a:r>
            <a:r>
              <a:rPr sz="2400" spc="-5" dirty="0">
                <a:latin typeface="Calibri"/>
                <a:cs typeface="Calibri"/>
              </a:rPr>
              <a:t>individuals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by </a:t>
            </a:r>
            <a:r>
              <a:rPr sz="2400" spc="-10" dirty="0">
                <a:latin typeface="Calibri"/>
                <a:cs typeface="Calibri"/>
              </a:rPr>
              <a:t>genetic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similarity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0090" y="617220"/>
            <a:ext cx="42037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90" y="353822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6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2800" y="16002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8400" y="19939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8400" y="26797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19800" y="22225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4540" y="1517650"/>
            <a:ext cx="1464310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69925">
              <a:lnSpc>
                <a:spcPct val="137400"/>
              </a:lnSpc>
              <a:spcBef>
                <a:spcPts val="95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0540" y="1988820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29000" y="4419600"/>
            <a:ext cx="2667000" cy="1524000"/>
          </a:xfrm>
          <a:prstGeom prst="rect">
            <a:avLst/>
          </a:prstGeom>
          <a:solidFill>
            <a:srgbClr val="4F81BD"/>
          </a:solidFill>
          <a:ln w="25400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350">
              <a:latin typeface="Times New Roman"/>
              <a:cs typeface="Times New Roman"/>
            </a:endParaRPr>
          </a:p>
          <a:p>
            <a:pPr marL="502284">
              <a:lnSpc>
                <a:spcPct val="100000"/>
              </a:lnSpc>
            </a:pPr>
            <a:r>
              <a:rPr sz="3200" spc="-5" dirty="0">
                <a:latin typeface="Calibri"/>
                <a:cs typeface="Calibri"/>
              </a:rPr>
              <a:t>Computer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14600" y="48133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7000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14600" y="549910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0"/>
                </a:moveTo>
                <a:lnTo>
                  <a:pt x="7874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787400" y="76200"/>
                </a:lnTo>
                <a:lnTo>
                  <a:pt x="787400" y="1269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96000" y="5041901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0"/>
                </a:moveTo>
                <a:lnTo>
                  <a:pt x="635000" y="50800"/>
                </a:lnTo>
                <a:lnTo>
                  <a:pt x="0" y="50798"/>
                </a:lnTo>
                <a:lnTo>
                  <a:pt x="0" y="76198"/>
                </a:lnTo>
                <a:lnTo>
                  <a:pt x="635000" y="76200"/>
                </a:lnTo>
                <a:lnTo>
                  <a:pt x="635000" y="127000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45539" y="4260850"/>
            <a:ext cx="1211580" cy="151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0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36740" y="4808220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5106" y="1232989"/>
            <a:ext cx="1490375" cy="19853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29055" y="1232989"/>
            <a:ext cx="1490375" cy="19853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04303" y="3281935"/>
            <a:ext cx="265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Organize</a:t>
            </a:r>
            <a:r>
              <a:rPr sz="1800" spc="-5" dirty="0">
                <a:latin typeface="Calibri"/>
                <a:cs typeface="Calibri"/>
              </a:rPr>
              <a:t> computing </a:t>
            </a:r>
            <a:r>
              <a:rPr sz="1800" spc="-15" dirty="0">
                <a:latin typeface="Calibri"/>
                <a:cs typeface="Calibri"/>
              </a:rPr>
              <a:t>clusters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08680" y="3271520"/>
            <a:ext cx="2166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Social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094291" y="3988886"/>
            <a:ext cx="3295015" cy="2186940"/>
            <a:chOff x="5094291" y="3988886"/>
            <a:chExt cx="3295015" cy="218694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94291" y="3988886"/>
              <a:ext cx="3294661" cy="2186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111677" y="6065151"/>
              <a:ext cx="2545715" cy="87630"/>
            </a:xfrm>
            <a:custGeom>
              <a:avLst/>
              <a:gdLst/>
              <a:ahLst/>
              <a:cxnLst/>
              <a:rect l="l" t="t" r="r" b="b"/>
              <a:pathLst>
                <a:path w="2545715" h="87629">
                  <a:moveTo>
                    <a:pt x="2545612" y="0"/>
                  </a:moveTo>
                  <a:lnTo>
                    <a:pt x="0" y="0"/>
                  </a:lnTo>
                  <a:lnTo>
                    <a:pt x="0" y="87151"/>
                  </a:lnTo>
                  <a:lnTo>
                    <a:pt x="2545612" y="87151"/>
                  </a:lnTo>
                  <a:lnTo>
                    <a:pt x="2545612" y="0"/>
                  </a:lnTo>
                  <a:close/>
                </a:path>
              </a:pathLst>
            </a:custGeom>
            <a:solidFill>
              <a:srgbClr val="FFFFFF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98977" y="6052451"/>
            <a:ext cx="279590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" dirty="0">
                <a:latin typeface="Calibri"/>
                <a:cs typeface="Calibri"/>
              </a:rPr>
              <a:t>Image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credit: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NASA/JPL-Caltech/E.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Churchwell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(Univ.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of</a:t>
            </a:r>
            <a:r>
              <a:rPr sz="700" spc="15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Wisconsin,</a:t>
            </a:r>
            <a:r>
              <a:rPr sz="700" spc="10" dirty="0">
                <a:latin typeface="Calibri"/>
                <a:cs typeface="Calibri"/>
              </a:rPr>
              <a:t> </a:t>
            </a:r>
            <a:r>
              <a:rPr sz="700" spc="-5" dirty="0">
                <a:latin typeface="Calibri"/>
                <a:cs typeface="Calibri"/>
              </a:rPr>
              <a:t>Madison)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54948" y="6252845"/>
            <a:ext cx="248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Astronomical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analysis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2600" y="3467100"/>
            <a:ext cx="3263900" cy="3390900"/>
            <a:chOff x="482600" y="3467100"/>
            <a:chExt cx="3263900" cy="339090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2600" y="3467100"/>
              <a:ext cx="3263900" cy="3390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0913" y="4156908"/>
              <a:ext cx="368639" cy="67893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48502" y="3965120"/>
              <a:ext cx="368639" cy="67893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86000" y="4273085"/>
              <a:ext cx="368639" cy="67893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1587" y="5035129"/>
              <a:ext cx="368639" cy="6789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05673" y="4876148"/>
              <a:ext cx="368639" cy="6789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4719" y="4876150"/>
              <a:ext cx="368639" cy="6789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60030" y="5073291"/>
              <a:ext cx="368639" cy="67893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56592" y="4968704"/>
              <a:ext cx="368639" cy="67893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8089" y="5317504"/>
              <a:ext cx="368639" cy="6789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3141" y="5256319"/>
              <a:ext cx="368639" cy="67893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5020" y="4015029"/>
              <a:ext cx="368639" cy="67893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633" y="4096433"/>
              <a:ext cx="368639" cy="67893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32277" y="4326389"/>
              <a:ext cx="368639" cy="678933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3637" y="4289769"/>
              <a:ext cx="368639" cy="67893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32823" y="5215614"/>
              <a:ext cx="368639" cy="67893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78739" y="6111315"/>
            <a:ext cx="3185795" cy="6972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174115">
              <a:lnSpc>
                <a:spcPct val="100000"/>
              </a:lnSpc>
              <a:spcBef>
                <a:spcPts val="915"/>
              </a:spcBef>
            </a:pPr>
            <a:r>
              <a:rPr sz="1800" spc="-15" dirty="0">
                <a:latin typeface="Calibri"/>
                <a:cs typeface="Calibri"/>
              </a:rPr>
              <a:t>Market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segmentation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Andrew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Ng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045967" y="957649"/>
            <a:ext cx="3149600" cy="2407285"/>
            <a:chOff x="5045967" y="957649"/>
            <a:chExt cx="3149600" cy="2407285"/>
          </a:xfrm>
        </p:grpSpPr>
        <p:pic>
          <p:nvPicPr>
            <p:cNvPr id="30" name="object 3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97633" y="1109607"/>
              <a:ext cx="292201" cy="62253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45967" y="1856132"/>
              <a:ext cx="292201" cy="62253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87935" y="1732091"/>
              <a:ext cx="165735" cy="306705"/>
            </a:xfrm>
            <a:custGeom>
              <a:avLst/>
              <a:gdLst/>
              <a:ahLst/>
              <a:cxnLst/>
              <a:rect l="l" t="t" r="r" b="b"/>
              <a:pathLst>
                <a:path w="165735" h="306705">
                  <a:moveTo>
                    <a:pt x="155823" y="0"/>
                  </a:moveTo>
                  <a:lnTo>
                    <a:pt x="59088" y="65813"/>
                  </a:lnTo>
                  <a:lnTo>
                    <a:pt x="57584" y="73713"/>
                  </a:lnTo>
                  <a:lnTo>
                    <a:pt x="65476" y="85312"/>
                  </a:lnTo>
                  <a:lnTo>
                    <a:pt x="73375" y="86814"/>
                  </a:lnTo>
                  <a:lnTo>
                    <a:pt x="113271" y="59670"/>
                  </a:lnTo>
                  <a:lnTo>
                    <a:pt x="29302" y="235602"/>
                  </a:lnTo>
                  <a:lnTo>
                    <a:pt x="25313" y="187512"/>
                  </a:lnTo>
                  <a:lnTo>
                    <a:pt x="19176" y="182317"/>
                  </a:lnTo>
                  <a:lnTo>
                    <a:pt x="5196" y="183476"/>
                  </a:lnTo>
                  <a:lnTo>
                    <a:pt x="0" y="189613"/>
                  </a:lnTo>
                  <a:lnTo>
                    <a:pt x="9672" y="306214"/>
                  </a:lnTo>
                  <a:lnTo>
                    <a:pt x="106409" y="240400"/>
                  </a:lnTo>
                  <a:lnTo>
                    <a:pt x="107913" y="232501"/>
                  </a:lnTo>
                  <a:lnTo>
                    <a:pt x="100021" y="220902"/>
                  </a:lnTo>
                  <a:lnTo>
                    <a:pt x="92121" y="219400"/>
                  </a:lnTo>
                  <a:lnTo>
                    <a:pt x="52224" y="246543"/>
                  </a:lnTo>
                  <a:lnTo>
                    <a:pt x="136194" y="70612"/>
                  </a:lnTo>
                  <a:lnTo>
                    <a:pt x="140183" y="118701"/>
                  </a:lnTo>
                  <a:lnTo>
                    <a:pt x="146320" y="123898"/>
                  </a:lnTo>
                  <a:lnTo>
                    <a:pt x="160300" y="122737"/>
                  </a:lnTo>
                  <a:lnTo>
                    <a:pt x="165497" y="116602"/>
                  </a:lnTo>
                  <a:lnTo>
                    <a:pt x="1558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8382" y="1901476"/>
              <a:ext cx="292201" cy="622537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428171" y="1732090"/>
              <a:ext cx="177800" cy="351155"/>
            </a:xfrm>
            <a:custGeom>
              <a:avLst/>
              <a:gdLst/>
              <a:ahLst/>
              <a:cxnLst/>
              <a:rect l="l" t="t" r="r" b="b"/>
              <a:pathLst>
                <a:path w="177800" h="351155">
                  <a:moveTo>
                    <a:pt x="15540" y="0"/>
                  </a:moveTo>
                  <a:lnTo>
                    <a:pt x="0" y="115966"/>
                  </a:lnTo>
                  <a:lnTo>
                    <a:pt x="4880" y="122356"/>
                  </a:lnTo>
                  <a:lnTo>
                    <a:pt x="18784" y="124219"/>
                  </a:lnTo>
                  <a:lnTo>
                    <a:pt x="25175" y="119339"/>
                  </a:lnTo>
                  <a:lnTo>
                    <a:pt x="31584" y="71512"/>
                  </a:lnTo>
                  <a:lnTo>
                    <a:pt x="122196" y="288937"/>
                  </a:lnTo>
                  <a:lnTo>
                    <a:pt x="83719" y="259816"/>
                  </a:lnTo>
                  <a:lnTo>
                    <a:pt x="75754" y="260918"/>
                  </a:lnTo>
                  <a:lnTo>
                    <a:pt x="67289" y="272105"/>
                  </a:lnTo>
                  <a:lnTo>
                    <a:pt x="68392" y="280069"/>
                  </a:lnTo>
                  <a:lnTo>
                    <a:pt x="161686" y="350678"/>
                  </a:lnTo>
                  <a:lnTo>
                    <a:pt x="177227" y="234712"/>
                  </a:lnTo>
                  <a:lnTo>
                    <a:pt x="172346" y="228321"/>
                  </a:lnTo>
                  <a:lnTo>
                    <a:pt x="158442" y="226458"/>
                  </a:lnTo>
                  <a:lnTo>
                    <a:pt x="152052" y="231339"/>
                  </a:lnTo>
                  <a:lnTo>
                    <a:pt x="145642" y="279166"/>
                  </a:lnTo>
                  <a:lnTo>
                    <a:pt x="55030" y="61741"/>
                  </a:lnTo>
                  <a:lnTo>
                    <a:pt x="93507" y="90862"/>
                  </a:lnTo>
                  <a:lnTo>
                    <a:pt x="101473" y="89759"/>
                  </a:lnTo>
                  <a:lnTo>
                    <a:pt x="109938" y="78573"/>
                  </a:lnTo>
                  <a:lnTo>
                    <a:pt x="108835" y="70608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72991" y="2197042"/>
              <a:ext cx="292201" cy="622537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60537" y="2349487"/>
              <a:ext cx="212501" cy="15886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49965" y="2741995"/>
              <a:ext cx="292201" cy="62253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7306" y="1058488"/>
              <a:ext cx="292201" cy="622537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517944" y="1726984"/>
              <a:ext cx="292201" cy="62253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942114" y="1680984"/>
              <a:ext cx="575945" cy="1372870"/>
            </a:xfrm>
            <a:custGeom>
              <a:avLst/>
              <a:gdLst/>
              <a:ahLst/>
              <a:cxnLst/>
              <a:rect l="l" t="t" r="r" b="b"/>
              <a:pathLst>
                <a:path w="575945" h="1372870">
                  <a:moveTo>
                    <a:pt x="277012" y="1138567"/>
                  </a:moveTo>
                  <a:lnTo>
                    <a:pt x="161759" y="1158684"/>
                  </a:lnTo>
                  <a:lnTo>
                    <a:pt x="157137" y="1165263"/>
                  </a:lnTo>
                  <a:lnTo>
                    <a:pt x="159550" y="1179080"/>
                  </a:lnTo>
                  <a:lnTo>
                    <a:pt x="166128" y="1183703"/>
                  </a:lnTo>
                  <a:lnTo>
                    <a:pt x="213664" y="1175410"/>
                  </a:lnTo>
                  <a:lnTo>
                    <a:pt x="46977" y="1316062"/>
                  </a:lnTo>
                  <a:lnTo>
                    <a:pt x="63157" y="1270596"/>
                  </a:lnTo>
                  <a:lnTo>
                    <a:pt x="59702" y="1263345"/>
                  </a:lnTo>
                  <a:lnTo>
                    <a:pt x="46482" y="1258633"/>
                  </a:lnTo>
                  <a:lnTo>
                    <a:pt x="39217" y="1262087"/>
                  </a:lnTo>
                  <a:lnTo>
                    <a:pt x="0" y="1372323"/>
                  </a:lnTo>
                  <a:lnTo>
                    <a:pt x="115265" y="1352194"/>
                  </a:lnTo>
                  <a:lnTo>
                    <a:pt x="119888" y="1345615"/>
                  </a:lnTo>
                  <a:lnTo>
                    <a:pt x="117475" y="1331798"/>
                  </a:lnTo>
                  <a:lnTo>
                    <a:pt x="110896" y="1327175"/>
                  </a:lnTo>
                  <a:lnTo>
                    <a:pt x="63360" y="1335481"/>
                  </a:lnTo>
                  <a:lnTo>
                    <a:pt x="230047" y="1194816"/>
                  </a:lnTo>
                  <a:lnTo>
                    <a:pt x="213868" y="1240282"/>
                  </a:lnTo>
                  <a:lnTo>
                    <a:pt x="217322" y="1247546"/>
                  </a:lnTo>
                  <a:lnTo>
                    <a:pt x="230530" y="1252245"/>
                  </a:lnTo>
                  <a:lnTo>
                    <a:pt x="237794" y="1248791"/>
                  </a:lnTo>
                  <a:lnTo>
                    <a:pt x="277012" y="1138567"/>
                  </a:lnTo>
                  <a:close/>
                </a:path>
                <a:path w="575945" h="1372870">
                  <a:moveTo>
                    <a:pt x="575856" y="357327"/>
                  </a:moveTo>
                  <a:lnTo>
                    <a:pt x="574357" y="240334"/>
                  </a:lnTo>
                  <a:lnTo>
                    <a:pt x="568604" y="234721"/>
                  </a:lnTo>
                  <a:lnTo>
                    <a:pt x="554583" y="234899"/>
                  </a:lnTo>
                  <a:lnTo>
                    <a:pt x="548970" y="240652"/>
                  </a:lnTo>
                  <a:lnTo>
                    <a:pt x="549579" y="288912"/>
                  </a:lnTo>
                  <a:lnTo>
                    <a:pt x="409308" y="55333"/>
                  </a:lnTo>
                  <a:lnTo>
                    <a:pt x="451612" y="78549"/>
                  </a:lnTo>
                  <a:lnTo>
                    <a:pt x="459333" y="76301"/>
                  </a:lnTo>
                  <a:lnTo>
                    <a:pt x="466077" y="64008"/>
                  </a:lnTo>
                  <a:lnTo>
                    <a:pt x="463829" y="56286"/>
                  </a:lnTo>
                  <a:lnTo>
                    <a:pt x="361251" y="0"/>
                  </a:lnTo>
                  <a:lnTo>
                    <a:pt x="362750" y="116992"/>
                  </a:lnTo>
                  <a:lnTo>
                    <a:pt x="368503" y="122605"/>
                  </a:lnTo>
                  <a:lnTo>
                    <a:pt x="382536" y="122428"/>
                  </a:lnTo>
                  <a:lnTo>
                    <a:pt x="388150" y="116662"/>
                  </a:lnTo>
                  <a:lnTo>
                    <a:pt x="387527" y="68414"/>
                  </a:lnTo>
                  <a:lnTo>
                    <a:pt x="527799" y="301980"/>
                  </a:lnTo>
                  <a:lnTo>
                    <a:pt x="485495" y="278765"/>
                  </a:lnTo>
                  <a:lnTo>
                    <a:pt x="477786" y="281025"/>
                  </a:lnTo>
                  <a:lnTo>
                    <a:pt x="471030" y="293319"/>
                  </a:lnTo>
                  <a:lnTo>
                    <a:pt x="473278" y="301040"/>
                  </a:lnTo>
                  <a:lnTo>
                    <a:pt x="575856" y="3573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5106" y="2579454"/>
              <a:ext cx="292201" cy="62253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942101" y="2508262"/>
              <a:ext cx="663575" cy="578485"/>
            </a:xfrm>
            <a:custGeom>
              <a:avLst/>
              <a:gdLst/>
              <a:ahLst/>
              <a:cxnLst/>
              <a:rect l="l" t="t" r="r" b="b"/>
              <a:pathLst>
                <a:path w="663575" h="578485">
                  <a:moveTo>
                    <a:pt x="663054" y="382447"/>
                  </a:moveTo>
                  <a:lnTo>
                    <a:pt x="659257" y="265569"/>
                  </a:lnTo>
                  <a:lnTo>
                    <a:pt x="653389" y="260070"/>
                  </a:lnTo>
                  <a:lnTo>
                    <a:pt x="639368" y="260527"/>
                  </a:lnTo>
                  <a:lnTo>
                    <a:pt x="633869" y="266395"/>
                  </a:lnTo>
                  <a:lnTo>
                    <a:pt x="635431" y="314617"/>
                  </a:lnTo>
                  <a:lnTo>
                    <a:pt x="472173" y="54394"/>
                  </a:lnTo>
                  <a:lnTo>
                    <a:pt x="514921" y="76784"/>
                  </a:lnTo>
                  <a:lnTo>
                    <a:pt x="522592" y="74383"/>
                  </a:lnTo>
                  <a:lnTo>
                    <a:pt x="529107" y="61963"/>
                  </a:lnTo>
                  <a:lnTo>
                    <a:pt x="526707" y="54279"/>
                  </a:lnTo>
                  <a:lnTo>
                    <a:pt x="423049" y="0"/>
                  </a:lnTo>
                  <a:lnTo>
                    <a:pt x="426821" y="116941"/>
                  </a:lnTo>
                  <a:lnTo>
                    <a:pt x="432689" y="122440"/>
                  </a:lnTo>
                  <a:lnTo>
                    <a:pt x="446709" y="121996"/>
                  </a:lnTo>
                  <a:lnTo>
                    <a:pt x="452208" y="116128"/>
                  </a:lnTo>
                  <a:lnTo>
                    <a:pt x="450659" y="67894"/>
                  </a:lnTo>
                  <a:lnTo>
                    <a:pt x="613918" y="328117"/>
                  </a:lnTo>
                  <a:lnTo>
                    <a:pt x="571169" y="305739"/>
                  </a:lnTo>
                  <a:lnTo>
                    <a:pt x="563486" y="308140"/>
                  </a:lnTo>
                  <a:lnTo>
                    <a:pt x="556983" y="320560"/>
                  </a:lnTo>
                  <a:lnTo>
                    <a:pt x="559384" y="328231"/>
                  </a:lnTo>
                  <a:lnTo>
                    <a:pt x="662711" y="382358"/>
                  </a:lnTo>
                  <a:lnTo>
                    <a:pt x="550862" y="349262"/>
                  </a:lnTo>
                  <a:lnTo>
                    <a:pt x="543788" y="353098"/>
                  </a:lnTo>
                  <a:lnTo>
                    <a:pt x="539813" y="366547"/>
                  </a:lnTo>
                  <a:lnTo>
                    <a:pt x="543648" y="373621"/>
                  </a:lnTo>
                  <a:lnTo>
                    <a:pt x="589927" y="387311"/>
                  </a:lnTo>
                  <a:lnTo>
                    <a:pt x="67081" y="515493"/>
                  </a:lnTo>
                  <a:lnTo>
                    <a:pt x="101777" y="481952"/>
                  </a:lnTo>
                  <a:lnTo>
                    <a:pt x="101917" y="473913"/>
                  </a:lnTo>
                  <a:lnTo>
                    <a:pt x="92163" y="463829"/>
                  </a:lnTo>
                  <a:lnTo>
                    <a:pt x="84124" y="463702"/>
                  </a:lnTo>
                  <a:lnTo>
                    <a:pt x="0" y="545020"/>
                  </a:lnTo>
                  <a:lnTo>
                    <a:pt x="105473" y="576224"/>
                  </a:lnTo>
                  <a:lnTo>
                    <a:pt x="112204" y="578218"/>
                  </a:lnTo>
                  <a:lnTo>
                    <a:pt x="119265" y="574370"/>
                  </a:lnTo>
                  <a:lnTo>
                    <a:pt x="123240" y="560920"/>
                  </a:lnTo>
                  <a:lnTo>
                    <a:pt x="119405" y="553859"/>
                  </a:lnTo>
                  <a:lnTo>
                    <a:pt x="73126" y="540169"/>
                  </a:lnTo>
                  <a:lnTo>
                    <a:pt x="595972" y="411975"/>
                  </a:lnTo>
                  <a:lnTo>
                    <a:pt x="561289" y="445516"/>
                  </a:lnTo>
                  <a:lnTo>
                    <a:pt x="561149" y="453555"/>
                  </a:lnTo>
                  <a:lnTo>
                    <a:pt x="570903" y="463638"/>
                  </a:lnTo>
                  <a:lnTo>
                    <a:pt x="578942" y="463778"/>
                  </a:lnTo>
                  <a:lnTo>
                    <a:pt x="662990" y="382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82801" y="2339330"/>
              <a:ext cx="292201" cy="62253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7272" y="2650552"/>
              <a:ext cx="185566" cy="24021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6365134" y="2470127"/>
              <a:ext cx="718185" cy="219075"/>
            </a:xfrm>
            <a:custGeom>
              <a:avLst/>
              <a:gdLst/>
              <a:ahLst/>
              <a:cxnLst/>
              <a:rect l="l" t="t" r="r" b="b"/>
              <a:pathLst>
                <a:path w="718184" h="219075">
                  <a:moveTo>
                    <a:pt x="110600" y="0"/>
                  </a:moveTo>
                  <a:lnTo>
                    <a:pt x="0" y="38172"/>
                  </a:lnTo>
                  <a:lnTo>
                    <a:pt x="87668" y="115657"/>
                  </a:lnTo>
                  <a:lnTo>
                    <a:pt x="95694" y="115162"/>
                  </a:lnTo>
                  <a:lnTo>
                    <a:pt x="104984" y="104651"/>
                  </a:lnTo>
                  <a:lnTo>
                    <a:pt x="104489" y="96625"/>
                  </a:lnTo>
                  <a:lnTo>
                    <a:pt x="68333" y="64668"/>
                  </a:lnTo>
                  <a:lnTo>
                    <a:pt x="644452" y="178902"/>
                  </a:lnTo>
                  <a:lnTo>
                    <a:pt x="598838" y="194645"/>
                  </a:lnTo>
                  <a:lnTo>
                    <a:pt x="595317" y="201875"/>
                  </a:lnTo>
                  <a:lnTo>
                    <a:pt x="599894" y="215135"/>
                  </a:lnTo>
                  <a:lnTo>
                    <a:pt x="607124" y="218655"/>
                  </a:lnTo>
                  <a:lnTo>
                    <a:pt x="613754" y="216367"/>
                  </a:lnTo>
                  <a:lnTo>
                    <a:pt x="717725" y="180483"/>
                  </a:lnTo>
                  <a:lnTo>
                    <a:pt x="630057" y="102998"/>
                  </a:lnTo>
                  <a:lnTo>
                    <a:pt x="622030" y="103493"/>
                  </a:lnTo>
                  <a:lnTo>
                    <a:pt x="612740" y="114004"/>
                  </a:lnTo>
                  <a:lnTo>
                    <a:pt x="613236" y="122030"/>
                  </a:lnTo>
                  <a:lnTo>
                    <a:pt x="649391" y="153987"/>
                  </a:lnTo>
                  <a:lnTo>
                    <a:pt x="73273" y="39753"/>
                  </a:lnTo>
                  <a:lnTo>
                    <a:pt x="118887" y="24010"/>
                  </a:lnTo>
                  <a:lnTo>
                    <a:pt x="122407" y="16780"/>
                  </a:lnTo>
                  <a:lnTo>
                    <a:pt x="117830" y="3520"/>
                  </a:lnTo>
                  <a:lnTo>
                    <a:pt x="110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16362" y="957649"/>
              <a:ext cx="292201" cy="6225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49458" y="1266195"/>
              <a:ext cx="166954" cy="106286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297575" y="1979300"/>
              <a:ext cx="292735" cy="118110"/>
            </a:xfrm>
            <a:custGeom>
              <a:avLst/>
              <a:gdLst/>
              <a:ahLst/>
              <a:cxnLst/>
              <a:rect l="l" t="t" r="r" b="b"/>
              <a:pathLst>
                <a:path w="292735" h="118110">
                  <a:moveTo>
                    <a:pt x="101064" y="0"/>
                  </a:moveTo>
                  <a:lnTo>
                    <a:pt x="0" y="58954"/>
                  </a:lnTo>
                  <a:lnTo>
                    <a:pt x="101064" y="117909"/>
                  </a:lnTo>
                  <a:lnTo>
                    <a:pt x="108840" y="115862"/>
                  </a:lnTo>
                  <a:lnTo>
                    <a:pt x="115909" y="103745"/>
                  </a:lnTo>
                  <a:lnTo>
                    <a:pt x="113863" y="95968"/>
                  </a:lnTo>
                  <a:lnTo>
                    <a:pt x="72181" y="71654"/>
                  </a:lnTo>
                  <a:lnTo>
                    <a:pt x="220137" y="71654"/>
                  </a:lnTo>
                  <a:lnTo>
                    <a:pt x="178456" y="95968"/>
                  </a:lnTo>
                  <a:lnTo>
                    <a:pt x="176410" y="103745"/>
                  </a:lnTo>
                  <a:lnTo>
                    <a:pt x="183479" y="115862"/>
                  </a:lnTo>
                  <a:lnTo>
                    <a:pt x="191255" y="117908"/>
                  </a:lnTo>
                  <a:lnTo>
                    <a:pt x="292319" y="58953"/>
                  </a:lnTo>
                  <a:lnTo>
                    <a:pt x="194284" y="1767"/>
                  </a:lnTo>
                  <a:lnTo>
                    <a:pt x="190825" y="1395"/>
                  </a:lnTo>
                  <a:lnTo>
                    <a:pt x="187683" y="2222"/>
                  </a:lnTo>
                  <a:lnTo>
                    <a:pt x="184539" y="3049"/>
                  </a:lnTo>
                  <a:lnTo>
                    <a:pt x="181711" y="5076"/>
                  </a:lnTo>
                  <a:lnTo>
                    <a:pt x="176410" y="14164"/>
                  </a:lnTo>
                  <a:lnTo>
                    <a:pt x="178456" y="21940"/>
                  </a:lnTo>
                  <a:lnTo>
                    <a:pt x="220137" y="46254"/>
                  </a:lnTo>
                  <a:lnTo>
                    <a:pt x="72180" y="46254"/>
                  </a:lnTo>
                  <a:lnTo>
                    <a:pt x="113861" y="21940"/>
                  </a:lnTo>
                  <a:lnTo>
                    <a:pt x="115909" y="14164"/>
                  </a:lnTo>
                  <a:lnTo>
                    <a:pt x="108840" y="2047"/>
                  </a:lnTo>
                  <a:lnTo>
                    <a:pt x="10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25793" y="1024550"/>
              <a:ext cx="292201" cy="62253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56248" y="1360314"/>
              <a:ext cx="292201" cy="622537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6908506" y="1226699"/>
              <a:ext cx="417830" cy="151765"/>
            </a:xfrm>
            <a:custGeom>
              <a:avLst/>
              <a:gdLst/>
              <a:ahLst/>
              <a:cxnLst/>
              <a:rect l="l" t="t" r="r" b="b"/>
              <a:pathLst>
                <a:path w="417829" h="151765">
                  <a:moveTo>
                    <a:pt x="109123" y="0"/>
                  </a:moveTo>
                  <a:lnTo>
                    <a:pt x="102581" y="2529"/>
                  </a:lnTo>
                  <a:lnTo>
                    <a:pt x="0" y="42209"/>
                  </a:lnTo>
                  <a:lnTo>
                    <a:pt x="90455" y="116420"/>
                  </a:lnTo>
                  <a:lnTo>
                    <a:pt x="98458" y="115632"/>
                  </a:lnTo>
                  <a:lnTo>
                    <a:pt x="107355" y="104786"/>
                  </a:lnTo>
                  <a:lnTo>
                    <a:pt x="106566" y="96784"/>
                  </a:lnTo>
                  <a:lnTo>
                    <a:pt x="69260" y="66177"/>
                  </a:lnTo>
                  <a:lnTo>
                    <a:pt x="344063" y="110241"/>
                  </a:lnTo>
                  <a:lnTo>
                    <a:pt x="299058" y="127650"/>
                  </a:lnTo>
                  <a:lnTo>
                    <a:pt x="295805" y="135004"/>
                  </a:lnTo>
                  <a:lnTo>
                    <a:pt x="300866" y="148087"/>
                  </a:lnTo>
                  <a:lnTo>
                    <a:pt x="308221" y="151339"/>
                  </a:lnTo>
                  <a:lnTo>
                    <a:pt x="417344" y="109129"/>
                  </a:lnTo>
                  <a:lnTo>
                    <a:pt x="326889" y="34918"/>
                  </a:lnTo>
                  <a:lnTo>
                    <a:pt x="318886" y="35707"/>
                  </a:lnTo>
                  <a:lnTo>
                    <a:pt x="309989" y="46553"/>
                  </a:lnTo>
                  <a:lnTo>
                    <a:pt x="310777" y="54555"/>
                  </a:lnTo>
                  <a:lnTo>
                    <a:pt x="348084" y="85162"/>
                  </a:lnTo>
                  <a:lnTo>
                    <a:pt x="73281" y="41097"/>
                  </a:lnTo>
                  <a:lnTo>
                    <a:pt x="118286" y="23689"/>
                  </a:lnTo>
                  <a:lnTo>
                    <a:pt x="121539" y="16334"/>
                  </a:lnTo>
                  <a:lnTo>
                    <a:pt x="116478" y="3251"/>
                  </a:lnTo>
                  <a:lnTo>
                    <a:pt x="1091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03365" y="1104447"/>
              <a:ext cx="292201" cy="622537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80353" y="1721889"/>
              <a:ext cx="292201" cy="62253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468006" y="1306283"/>
              <a:ext cx="614045" cy="727075"/>
            </a:xfrm>
            <a:custGeom>
              <a:avLst/>
              <a:gdLst/>
              <a:ahLst/>
              <a:cxnLst/>
              <a:rect l="l" t="t" r="r" b="b"/>
              <a:pathLst>
                <a:path w="614045" h="727075">
                  <a:moveTo>
                    <a:pt x="216230" y="609993"/>
                  </a:moveTo>
                  <a:lnTo>
                    <a:pt x="210731" y="604126"/>
                  </a:lnTo>
                  <a:lnTo>
                    <a:pt x="196710" y="603656"/>
                  </a:lnTo>
                  <a:lnTo>
                    <a:pt x="190842" y="609155"/>
                  </a:lnTo>
                  <a:lnTo>
                    <a:pt x="189255" y="657377"/>
                  </a:lnTo>
                  <a:lnTo>
                    <a:pt x="49326" y="398233"/>
                  </a:lnTo>
                  <a:lnTo>
                    <a:pt x="90525" y="423367"/>
                  </a:lnTo>
                  <a:lnTo>
                    <a:pt x="98336" y="421462"/>
                  </a:lnTo>
                  <a:lnTo>
                    <a:pt x="105638" y="409486"/>
                  </a:lnTo>
                  <a:lnTo>
                    <a:pt x="103746" y="401675"/>
                  </a:lnTo>
                  <a:lnTo>
                    <a:pt x="3848" y="340753"/>
                  </a:lnTo>
                  <a:lnTo>
                    <a:pt x="0" y="457695"/>
                  </a:lnTo>
                  <a:lnTo>
                    <a:pt x="5486" y="463562"/>
                  </a:lnTo>
                  <a:lnTo>
                    <a:pt x="19507" y="464032"/>
                  </a:lnTo>
                  <a:lnTo>
                    <a:pt x="25387" y="458533"/>
                  </a:lnTo>
                  <a:lnTo>
                    <a:pt x="26974" y="410311"/>
                  </a:lnTo>
                  <a:lnTo>
                    <a:pt x="166903" y="669455"/>
                  </a:lnTo>
                  <a:lnTo>
                    <a:pt x="125704" y="644321"/>
                  </a:lnTo>
                  <a:lnTo>
                    <a:pt x="117881" y="646214"/>
                  </a:lnTo>
                  <a:lnTo>
                    <a:pt x="110578" y="658202"/>
                  </a:lnTo>
                  <a:lnTo>
                    <a:pt x="112471" y="666013"/>
                  </a:lnTo>
                  <a:lnTo>
                    <a:pt x="212369" y="726935"/>
                  </a:lnTo>
                  <a:lnTo>
                    <a:pt x="216230" y="609993"/>
                  </a:lnTo>
                  <a:close/>
                </a:path>
                <a:path w="614045" h="727075">
                  <a:moveTo>
                    <a:pt x="435406" y="109448"/>
                  </a:moveTo>
                  <a:lnTo>
                    <a:pt x="353987" y="25438"/>
                  </a:lnTo>
                  <a:lnTo>
                    <a:pt x="345948" y="25311"/>
                  </a:lnTo>
                  <a:lnTo>
                    <a:pt x="335864" y="35077"/>
                  </a:lnTo>
                  <a:lnTo>
                    <a:pt x="335737" y="43116"/>
                  </a:lnTo>
                  <a:lnTo>
                    <a:pt x="369328" y="77762"/>
                  </a:lnTo>
                  <a:lnTo>
                    <a:pt x="222859" y="36753"/>
                  </a:lnTo>
                  <a:lnTo>
                    <a:pt x="269557" y="24574"/>
                  </a:lnTo>
                  <a:lnTo>
                    <a:pt x="273621" y="17640"/>
                  </a:lnTo>
                  <a:lnTo>
                    <a:pt x="270078" y="4064"/>
                  </a:lnTo>
                  <a:lnTo>
                    <a:pt x="263144" y="0"/>
                  </a:lnTo>
                  <a:lnTo>
                    <a:pt x="256349" y="1765"/>
                  </a:lnTo>
                  <a:lnTo>
                    <a:pt x="149923" y="29527"/>
                  </a:lnTo>
                  <a:lnTo>
                    <a:pt x="231355" y="113538"/>
                  </a:lnTo>
                  <a:lnTo>
                    <a:pt x="239395" y="113665"/>
                  </a:lnTo>
                  <a:lnTo>
                    <a:pt x="249466" y="103911"/>
                  </a:lnTo>
                  <a:lnTo>
                    <a:pt x="249593" y="95872"/>
                  </a:lnTo>
                  <a:lnTo>
                    <a:pt x="216014" y="61214"/>
                  </a:lnTo>
                  <a:lnTo>
                    <a:pt x="362470" y="102222"/>
                  </a:lnTo>
                  <a:lnTo>
                    <a:pt x="315785" y="114401"/>
                  </a:lnTo>
                  <a:lnTo>
                    <a:pt x="311721" y="121335"/>
                  </a:lnTo>
                  <a:lnTo>
                    <a:pt x="315252" y="134912"/>
                  </a:lnTo>
                  <a:lnTo>
                    <a:pt x="322199" y="138976"/>
                  </a:lnTo>
                  <a:lnTo>
                    <a:pt x="435406" y="109448"/>
                  </a:lnTo>
                  <a:close/>
                </a:path>
                <a:path w="614045" h="727075">
                  <a:moveTo>
                    <a:pt x="614019" y="533031"/>
                  </a:moveTo>
                  <a:lnTo>
                    <a:pt x="581469" y="420649"/>
                  </a:lnTo>
                  <a:lnTo>
                    <a:pt x="499668" y="504304"/>
                  </a:lnTo>
                  <a:lnTo>
                    <a:pt x="499757" y="512343"/>
                  </a:lnTo>
                  <a:lnTo>
                    <a:pt x="509790" y="522147"/>
                  </a:lnTo>
                  <a:lnTo>
                    <a:pt x="517829" y="522058"/>
                  </a:lnTo>
                  <a:lnTo>
                    <a:pt x="551561" y="487565"/>
                  </a:lnTo>
                  <a:lnTo>
                    <a:pt x="509803" y="653834"/>
                  </a:lnTo>
                  <a:lnTo>
                    <a:pt x="496366" y="607491"/>
                  </a:lnTo>
                  <a:lnTo>
                    <a:pt x="489331" y="603605"/>
                  </a:lnTo>
                  <a:lnTo>
                    <a:pt x="475856" y="607517"/>
                  </a:lnTo>
                  <a:lnTo>
                    <a:pt x="471970" y="614553"/>
                  </a:lnTo>
                  <a:lnTo>
                    <a:pt x="504532" y="726935"/>
                  </a:lnTo>
                  <a:lnTo>
                    <a:pt x="586333" y="643280"/>
                  </a:lnTo>
                  <a:lnTo>
                    <a:pt x="586244" y="635241"/>
                  </a:lnTo>
                  <a:lnTo>
                    <a:pt x="576211" y="625436"/>
                  </a:lnTo>
                  <a:lnTo>
                    <a:pt x="568172" y="625525"/>
                  </a:lnTo>
                  <a:lnTo>
                    <a:pt x="534428" y="660019"/>
                  </a:lnTo>
                  <a:lnTo>
                    <a:pt x="576199" y="493750"/>
                  </a:lnTo>
                  <a:lnTo>
                    <a:pt x="589622" y="540105"/>
                  </a:lnTo>
                  <a:lnTo>
                    <a:pt x="596671" y="543979"/>
                  </a:lnTo>
                  <a:lnTo>
                    <a:pt x="610146" y="540080"/>
                  </a:lnTo>
                  <a:lnTo>
                    <a:pt x="614019" y="533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248391" y="1600917"/>
              <a:ext cx="223560" cy="11826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589765" y="1268869"/>
              <a:ext cx="2098675" cy="1382395"/>
            </a:xfrm>
            <a:custGeom>
              <a:avLst/>
              <a:gdLst/>
              <a:ahLst/>
              <a:cxnLst/>
              <a:rect l="l" t="t" r="r" b="b"/>
              <a:pathLst>
                <a:path w="2098675" h="1382395">
                  <a:moveTo>
                    <a:pt x="567588" y="100888"/>
                  </a:moveTo>
                  <a:lnTo>
                    <a:pt x="461645" y="51244"/>
                  </a:lnTo>
                  <a:lnTo>
                    <a:pt x="454088" y="53975"/>
                  </a:lnTo>
                  <a:lnTo>
                    <a:pt x="448132" y="66675"/>
                  </a:lnTo>
                  <a:lnTo>
                    <a:pt x="450875" y="74244"/>
                  </a:lnTo>
                  <a:lnTo>
                    <a:pt x="494563" y="94716"/>
                  </a:lnTo>
                  <a:lnTo>
                    <a:pt x="70751" y="132892"/>
                  </a:lnTo>
                  <a:lnTo>
                    <a:pt x="110083" y="104940"/>
                  </a:lnTo>
                  <a:lnTo>
                    <a:pt x="111429" y="97002"/>
                  </a:lnTo>
                  <a:lnTo>
                    <a:pt x="103301" y="85572"/>
                  </a:lnTo>
                  <a:lnTo>
                    <a:pt x="95377" y="84239"/>
                  </a:lnTo>
                  <a:lnTo>
                    <a:pt x="0" y="152019"/>
                  </a:lnTo>
                  <a:lnTo>
                    <a:pt x="102781" y="200177"/>
                  </a:lnTo>
                  <a:lnTo>
                    <a:pt x="106260" y="200240"/>
                  </a:lnTo>
                  <a:lnTo>
                    <a:pt x="109308" y="199136"/>
                  </a:lnTo>
                  <a:lnTo>
                    <a:pt x="112369" y="198031"/>
                  </a:lnTo>
                  <a:lnTo>
                    <a:pt x="114998" y="195757"/>
                  </a:lnTo>
                  <a:lnTo>
                    <a:pt x="119468" y="186232"/>
                  </a:lnTo>
                  <a:lnTo>
                    <a:pt x="116725" y="178663"/>
                  </a:lnTo>
                  <a:lnTo>
                    <a:pt x="73037" y="158191"/>
                  </a:lnTo>
                  <a:lnTo>
                    <a:pt x="496849" y="120015"/>
                  </a:lnTo>
                  <a:lnTo>
                    <a:pt x="457517" y="147967"/>
                  </a:lnTo>
                  <a:lnTo>
                    <a:pt x="456171" y="155892"/>
                  </a:lnTo>
                  <a:lnTo>
                    <a:pt x="464299" y="167335"/>
                  </a:lnTo>
                  <a:lnTo>
                    <a:pt x="472224" y="168668"/>
                  </a:lnTo>
                  <a:lnTo>
                    <a:pt x="567588" y="100888"/>
                  </a:lnTo>
                  <a:close/>
                </a:path>
                <a:path w="2098675" h="1382395">
                  <a:moveTo>
                    <a:pt x="1413141" y="295478"/>
                  </a:moveTo>
                  <a:lnTo>
                    <a:pt x="1410195" y="287997"/>
                  </a:lnTo>
                  <a:lnTo>
                    <a:pt x="1397330" y="282409"/>
                  </a:lnTo>
                  <a:lnTo>
                    <a:pt x="1389849" y="285356"/>
                  </a:lnTo>
                  <a:lnTo>
                    <a:pt x="1370609" y="329603"/>
                  </a:lnTo>
                  <a:lnTo>
                    <a:pt x="1339888" y="70180"/>
                  </a:lnTo>
                  <a:lnTo>
                    <a:pt x="1368933" y="108712"/>
                  </a:lnTo>
                  <a:lnTo>
                    <a:pt x="1376895" y="109829"/>
                  </a:lnTo>
                  <a:lnTo>
                    <a:pt x="1388097" y="101384"/>
                  </a:lnTo>
                  <a:lnTo>
                    <a:pt x="1389214" y="93421"/>
                  </a:lnTo>
                  <a:lnTo>
                    <a:pt x="1318793" y="0"/>
                  </a:lnTo>
                  <a:lnTo>
                    <a:pt x="1272120" y="107289"/>
                  </a:lnTo>
                  <a:lnTo>
                    <a:pt x="1275080" y="114769"/>
                  </a:lnTo>
                  <a:lnTo>
                    <a:pt x="1287932" y="120370"/>
                  </a:lnTo>
                  <a:lnTo>
                    <a:pt x="1295425" y="117424"/>
                  </a:lnTo>
                  <a:lnTo>
                    <a:pt x="1314665" y="73164"/>
                  </a:lnTo>
                  <a:lnTo>
                    <a:pt x="1345387" y="332587"/>
                  </a:lnTo>
                  <a:lnTo>
                    <a:pt x="1316342" y="294055"/>
                  </a:lnTo>
                  <a:lnTo>
                    <a:pt x="1308379" y="292938"/>
                  </a:lnTo>
                  <a:lnTo>
                    <a:pt x="1297178" y="301383"/>
                  </a:lnTo>
                  <a:lnTo>
                    <a:pt x="1296060" y="309346"/>
                  </a:lnTo>
                  <a:lnTo>
                    <a:pt x="1366481" y="402780"/>
                  </a:lnTo>
                  <a:lnTo>
                    <a:pt x="1413141" y="295478"/>
                  </a:lnTo>
                  <a:close/>
                </a:path>
                <a:path w="2098675" h="1382395">
                  <a:moveTo>
                    <a:pt x="2098649" y="880960"/>
                  </a:moveTo>
                  <a:lnTo>
                    <a:pt x="2090610" y="764311"/>
                  </a:lnTo>
                  <a:lnTo>
                    <a:pt x="1989239" y="705929"/>
                  </a:lnTo>
                  <a:lnTo>
                    <a:pt x="1981466" y="708025"/>
                  </a:lnTo>
                  <a:lnTo>
                    <a:pt x="1974469" y="720178"/>
                  </a:lnTo>
                  <a:lnTo>
                    <a:pt x="1976564" y="727951"/>
                  </a:lnTo>
                  <a:lnTo>
                    <a:pt x="2018385" y="752017"/>
                  </a:lnTo>
                  <a:lnTo>
                    <a:pt x="1292428" y="756272"/>
                  </a:lnTo>
                  <a:lnTo>
                    <a:pt x="1333957" y="731710"/>
                  </a:lnTo>
                  <a:lnTo>
                    <a:pt x="1335963" y="723925"/>
                  </a:lnTo>
                  <a:lnTo>
                    <a:pt x="1328826" y="711847"/>
                  </a:lnTo>
                  <a:lnTo>
                    <a:pt x="1321028" y="709841"/>
                  </a:lnTo>
                  <a:lnTo>
                    <a:pt x="1220431" y="769327"/>
                  </a:lnTo>
                  <a:lnTo>
                    <a:pt x="1268552" y="662825"/>
                  </a:lnTo>
                  <a:lnTo>
                    <a:pt x="1265720" y="655294"/>
                  </a:lnTo>
                  <a:lnTo>
                    <a:pt x="1252931" y="649528"/>
                  </a:lnTo>
                  <a:lnTo>
                    <a:pt x="1245412" y="652360"/>
                  </a:lnTo>
                  <a:lnTo>
                    <a:pt x="1225537" y="696341"/>
                  </a:lnTo>
                  <a:lnTo>
                    <a:pt x="1192796" y="381736"/>
                  </a:lnTo>
                  <a:lnTo>
                    <a:pt x="1221295" y="420687"/>
                  </a:lnTo>
                  <a:lnTo>
                    <a:pt x="1229233" y="421919"/>
                  </a:lnTo>
                  <a:lnTo>
                    <a:pt x="1240561" y="413626"/>
                  </a:lnTo>
                  <a:lnTo>
                    <a:pt x="1241793" y="405676"/>
                  </a:lnTo>
                  <a:lnTo>
                    <a:pt x="1172692" y="311264"/>
                  </a:lnTo>
                  <a:lnTo>
                    <a:pt x="1124508" y="417893"/>
                  </a:lnTo>
                  <a:lnTo>
                    <a:pt x="1127353" y="425411"/>
                  </a:lnTo>
                  <a:lnTo>
                    <a:pt x="1140142" y="431190"/>
                  </a:lnTo>
                  <a:lnTo>
                    <a:pt x="1147660" y="428345"/>
                  </a:lnTo>
                  <a:lnTo>
                    <a:pt x="1167523" y="384378"/>
                  </a:lnTo>
                  <a:lnTo>
                    <a:pt x="1200277" y="698969"/>
                  </a:lnTo>
                  <a:lnTo>
                    <a:pt x="1171778" y="660031"/>
                  </a:lnTo>
                  <a:lnTo>
                    <a:pt x="1163828" y="658799"/>
                  </a:lnTo>
                  <a:lnTo>
                    <a:pt x="1152512" y="667080"/>
                  </a:lnTo>
                  <a:lnTo>
                    <a:pt x="1151280" y="675030"/>
                  </a:lnTo>
                  <a:lnTo>
                    <a:pt x="1220317" y="769391"/>
                  </a:lnTo>
                  <a:lnTo>
                    <a:pt x="1207604" y="885647"/>
                  </a:lnTo>
                  <a:lnTo>
                    <a:pt x="1212634" y="891908"/>
                  </a:lnTo>
                  <a:lnTo>
                    <a:pt x="1226578" y="893445"/>
                  </a:lnTo>
                  <a:lnTo>
                    <a:pt x="1232852" y="888415"/>
                  </a:lnTo>
                  <a:lnTo>
                    <a:pt x="1238110" y="840447"/>
                  </a:lnTo>
                  <a:lnTo>
                    <a:pt x="1452092" y="1321015"/>
                  </a:lnTo>
                  <a:lnTo>
                    <a:pt x="1412925" y="1292821"/>
                  </a:lnTo>
                  <a:lnTo>
                    <a:pt x="1404988" y="1294117"/>
                  </a:lnTo>
                  <a:lnTo>
                    <a:pt x="1396796" y="1305509"/>
                  </a:lnTo>
                  <a:lnTo>
                    <a:pt x="1398092" y="1313446"/>
                  </a:lnTo>
                  <a:lnTo>
                    <a:pt x="1493050" y="1381785"/>
                  </a:lnTo>
                  <a:lnTo>
                    <a:pt x="1505800" y="1265478"/>
                  </a:lnTo>
                  <a:lnTo>
                    <a:pt x="1500771" y="1259205"/>
                  </a:lnTo>
                  <a:lnTo>
                    <a:pt x="1486827" y="1257681"/>
                  </a:lnTo>
                  <a:lnTo>
                    <a:pt x="1480553" y="1262710"/>
                  </a:lnTo>
                  <a:lnTo>
                    <a:pt x="1475295" y="1310678"/>
                  </a:lnTo>
                  <a:lnTo>
                    <a:pt x="1261313" y="830110"/>
                  </a:lnTo>
                  <a:lnTo>
                    <a:pt x="1300480" y="858291"/>
                  </a:lnTo>
                  <a:lnTo>
                    <a:pt x="1308417" y="857008"/>
                  </a:lnTo>
                  <a:lnTo>
                    <a:pt x="1316609" y="845616"/>
                  </a:lnTo>
                  <a:lnTo>
                    <a:pt x="1315313" y="837679"/>
                  </a:lnTo>
                  <a:lnTo>
                    <a:pt x="1220749" y="769658"/>
                  </a:lnTo>
                  <a:lnTo>
                    <a:pt x="1318679" y="826008"/>
                  </a:lnTo>
                  <a:lnTo>
                    <a:pt x="1336484" y="813498"/>
                  </a:lnTo>
                  <a:lnTo>
                    <a:pt x="1334389" y="805738"/>
                  </a:lnTo>
                  <a:lnTo>
                    <a:pt x="1292567" y="781672"/>
                  </a:lnTo>
                  <a:lnTo>
                    <a:pt x="2018538" y="777417"/>
                  </a:lnTo>
                  <a:lnTo>
                    <a:pt x="1976996" y="801979"/>
                  </a:lnTo>
                  <a:lnTo>
                    <a:pt x="1975002" y="809764"/>
                  </a:lnTo>
                  <a:lnTo>
                    <a:pt x="1982139" y="821842"/>
                  </a:lnTo>
                  <a:lnTo>
                    <a:pt x="1989924" y="823836"/>
                  </a:lnTo>
                  <a:lnTo>
                    <a:pt x="2089467" y="764997"/>
                  </a:lnTo>
                  <a:lnTo>
                    <a:pt x="1992960" y="828700"/>
                  </a:lnTo>
                  <a:lnTo>
                    <a:pt x="1991347" y="836574"/>
                  </a:lnTo>
                  <a:lnTo>
                    <a:pt x="1999081" y="848283"/>
                  </a:lnTo>
                  <a:lnTo>
                    <a:pt x="2006955" y="849896"/>
                  </a:lnTo>
                  <a:lnTo>
                    <a:pt x="2047227" y="823315"/>
                  </a:lnTo>
                  <a:lnTo>
                    <a:pt x="1805825" y="1311452"/>
                  </a:lnTo>
                  <a:lnTo>
                    <a:pt x="1802498" y="1263319"/>
                  </a:lnTo>
                  <a:lnTo>
                    <a:pt x="1796440" y="1258036"/>
                  </a:lnTo>
                  <a:lnTo>
                    <a:pt x="1782445" y="1259001"/>
                  </a:lnTo>
                  <a:lnTo>
                    <a:pt x="1777161" y="1265059"/>
                  </a:lnTo>
                  <a:lnTo>
                    <a:pt x="1785200" y="1381785"/>
                  </a:lnTo>
                  <a:lnTo>
                    <a:pt x="1882851" y="1317332"/>
                  </a:lnTo>
                  <a:lnTo>
                    <a:pt x="1884464" y="1309446"/>
                  </a:lnTo>
                  <a:lnTo>
                    <a:pt x="1876742" y="1297749"/>
                  </a:lnTo>
                  <a:lnTo>
                    <a:pt x="1868855" y="1296136"/>
                  </a:lnTo>
                  <a:lnTo>
                    <a:pt x="1828584" y="1322717"/>
                  </a:lnTo>
                  <a:lnTo>
                    <a:pt x="2069998" y="834567"/>
                  </a:lnTo>
                  <a:lnTo>
                    <a:pt x="2073313" y="882713"/>
                  </a:lnTo>
                  <a:lnTo>
                    <a:pt x="2079371" y="887996"/>
                  </a:lnTo>
                  <a:lnTo>
                    <a:pt x="2093366" y="887031"/>
                  </a:lnTo>
                  <a:lnTo>
                    <a:pt x="2098649" y="88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58" name="object 58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163" y="2727571"/>
              <a:ext cx="812800" cy="8128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3076875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3221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34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Unsupervised</a:t>
            </a:r>
            <a:r>
              <a:rPr spc="-30" dirty="0"/>
              <a:t> </a:t>
            </a:r>
            <a:r>
              <a:rPr spc="-5" dirty="0"/>
              <a:t>Learning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42922" y="2370564"/>
            <a:ext cx="5800725" cy="3712210"/>
            <a:chOff x="1642922" y="2370564"/>
            <a:chExt cx="5800725" cy="37122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42922" y="2370564"/>
              <a:ext cx="5800153" cy="37120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20361" y="4901767"/>
              <a:ext cx="812800" cy="81279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35940" y="1125220"/>
            <a:ext cx="7971790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Independent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analysis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–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separate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combined</a:t>
            </a:r>
            <a:r>
              <a:rPr sz="3200" dirty="0">
                <a:latin typeface="Calibri"/>
                <a:cs typeface="Calibri"/>
              </a:rPr>
              <a:t> signal </a:t>
            </a:r>
            <a:r>
              <a:rPr sz="3200" spc="-15" dirty="0">
                <a:latin typeface="Calibri"/>
                <a:cs typeface="Calibri"/>
              </a:rPr>
              <a:t>into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its original </a:t>
            </a:r>
            <a:r>
              <a:rPr sz="3200" spc="-15" dirty="0">
                <a:latin typeface="Calibri"/>
                <a:cs typeface="Calibri"/>
              </a:rPr>
              <a:t>sources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3064894"/>
            <a:ext cx="762000" cy="762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5202" y="4646612"/>
            <a:ext cx="762000" cy="76200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6655434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Image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statsoft.com</a:t>
            </a:r>
            <a:r>
              <a:rPr sz="1400" spc="3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Audio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from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  <a:hlinkClick r:id="rId5"/>
              </a:rPr>
              <a:t>http://www.ism.ac.jp/~shiro/research/blindsep.html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585075" cy="45796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508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Given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 </a:t>
            </a:r>
            <a:r>
              <a:rPr sz="3200" spc="-5" dirty="0">
                <a:latin typeface="Calibri"/>
                <a:cs typeface="Calibri"/>
              </a:rPr>
              <a:t>sequence of </a:t>
            </a:r>
            <a:r>
              <a:rPr sz="3200" spc="-25" dirty="0">
                <a:latin typeface="Calibri"/>
                <a:cs typeface="Calibri"/>
              </a:rPr>
              <a:t>states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and actions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with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(delayed)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rewards,</a:t>
            </a:r>
            <a:r>
              <a:rPr sz="3200" dirty="0">
                <a:latin typeface="Calibri"/>
                <a:cs typeface="Calibri"/>
              </a:rPr>
              <a:t> output a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endParaRPr sz="3200">
              <a:latin typeface="Calibri"/>
              <a:cs typeface="Calibri"/>
            </a:endParaRPr>
          </a:p>
          <a:p>
            <a:pPr marL="755650" marR="160020" lvl="1" indent="-285750">
              <a:lnSpc>
                <a:spcPts val="3300"/>
              </a:lnSpc>
              <a:spcBef>
                <a:spcPts val="80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Policy</a:t>
            </a:r>
            <a:r>
              <a:rPr sz="2800" spc="-5" dirty="0">
                <a:latin typeface="Calibri"/>
                <a:cs typeface="Calibri"/>
              </a:rPr>
              <a:t> 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mapping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Wingdings"/>
                <a:cs typeface="Wingdings"/>
              </a:rPr>
              <a:t>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actions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tells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do</a:t>
            </a:r>
            <a:r>
              <a:rPr sz="2800" spc="-5" dirty="0">
                <a:latin typeface="Calibri"/>
                <a:cs typeface="Calibri"/>
              </a:rPr>
              <a:t> 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given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10" dirty="0">
                <a:latin typeface="Calibri"/>
                <a:cs typeface="Calibri"/>
              </a:rPr>
              <a:t>Examples: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0" dirty="0">
                <a:latin typeface="Calibri"/>
                <a:cs typeface="Calibri"/>
              </a:rPr>
              <a:t>Credit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assignment problem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Game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playing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15" dirty="0">
                <a:latin typeface="Calibri"/>
                <a:cs typeface="Calibri"/>
              </a:rPr>
              <a:t>Robot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0" dirty="0">
                <a:latin typeface="Calibri"/>
                <a:cs typeface="Calibri"/>
              </a:rPr>
              <a:t> maze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Balance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pole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your</a:t>
            </a:r>
            <a:r>
              <a:rPr sz="2800" spc="-5" dirty="0">
                <a:latin typeface="Calibri"/>
                <a:cs typeface="Calibri"/>
              </a:rPr>
              <a:t> hand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4004" y="90170"/>
            <a:ext cx="7559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The</a:t>
            </a:r>
            <a:r>
              <a:rPr spc="-25" dirty="0"/>
              <a:t> Agent-Environment </a:t>
            </a:r>
            <a:r>
              <a:rPr spc="-20" dirty="0"/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0180" y="1384300"/>
            <a:ext cx="4713069" cy="190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09161" y="3537902"/>
            <a:ext cx="501142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30480" indent="-308610">
              <a:lnSpc>
                <a:spcPct val="124700"/>
              </a:lnSpc>
              <a:spcBef>
                <a:spcPts val="100"/>
              </a:spcBef>
              <a:tabLst>
                <a:tab pos="3087370" algn="l"/>
                <a:tab pos="3553460" algn="l"/>
              </a:tabLst>
            </a:pPr>
            <a:r>
              <a:rPr sz="1900" spc="-30" dirty="0">
                <a:latin typeface="Times New Roman"/>
                <a:cs typeface="Times New Roman"/>
              </a:rPr>
              <a:t>Agent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and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environment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interact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at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30" dirty="0">
                <a:latin typeface="Times New Roman"/>
                <a:cs typeface="Times New Roman"/>
              </a:rPr>
              <a:t>discrete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time</a:t>
            </a:r>
            <a:r>
              <a:rPr sz="1900" spc="-65" dirty="0">
                <a:latin typeface="Times New Roman"/>
                <a:cs typeface="Times New Roman"/>
              </a:rPr>
              <a:t> </a:t>
            </a:r>
            <a:r>
              <a:rPr sz="1900" spc="-35" dirty="0">
                <a:latin typeface="Times New Roman"/>
                <a:cs typeface="Times New Roman"/>
              </a:rPr>
              <a:t>steps </a:t>
            </a:r>
            <a:r>
              <a:rPr sz="1900" spc="-459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Agent</a:t>
            </a:r>
            <a:r>
              <a:rPr sz="1900" spc="-40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observes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state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at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spc="-25" dirty="0">
                <a:latin typeface="Times New Roman"/>
                <a:cs typeface="Times New Roman"/>
              </a:rPr>
              <a:t>step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21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dirty="0">
                <a:latin typeface="Times New Roman"/>
                <a:cs typeface="Times New Roman"/>
              </a:rPr>
              <a:t>s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127" baseline="-22727" dirty="0">
                <a:latin typeface="Times New Roman"/>
                <a:cs typeface="Times New Roman"/>
              </a:rPr>
              <a:t> </a:t>
            </a:r>
            <a:r>
              <a:rPr sz="1900" spc="15" dirty="0">
                <a:latin typeface="Symbol"/>
                <a:cs typeface="Symbol"/>
              </a:rPr>
              <a:t></a:t>
            </a:r>
            <a:r>
              <a:rPr sz="1900" i="1" spc="15" dirty="0">
                <a:latin typeface="Times New Roman"/>
                <a:cs typeface="Times New Roman"/>
              </a:rPr>
              <a:t>S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0489" y="3610119"/>
            <a:ext cx="13893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8920" algn="l"/>
              </a:tabLst>
            </a:pP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13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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0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65" dirty="0">
                <a:latin typeface="Times New Roman"/>
                <a:cs typeface="Times New Roman"/>
              </a:rPr>
              <a:t>1</a:t>
            </a:r>
            <a:r>
              <a:rPr sz="1900" spc="-5" dirty="0">
                <a:latin typeface="Times New Roman"/>
                <a:cs typeface="Times New Roman"/>
              </a:rPr>
              <a:t>, </a:t>
            </a:r>
            <a:r>
              <a:rPr sz="1900" spc="-165" dirty="0">
                <a:latin typeface="Times New Roman"/>
                <a:cs typeface="Times New Roman"/>
              </a:rPr>
              <a:t>2</a:t>
            </a:r>
            <a:r>
              <a:rPr sz="1900" spc="-5" dirty="0">
                <a:latin typeface="Times New Roman"/>
                <a:cs typeface="Times New Roman"/>
              </a:rPr>
              <a:t>,</a:t>
            </a:r>
            <a:r>
              <a:rPr sz="1900" spc="-16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Microsoft Sans Serif"/>
                <a:cs typeface="Microsoft Sans Serif"/>
              </a:rPr>
              <a:t>K</a:t>
            </a:r>
            <a:endParaRPr sz="19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0764" y="4352347"/>
            <a:ext cx="360934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54935" algn="l"/>
              </a:tabLst>
            </a:pPr>
            <a:r>
              <a:rPr sz="1900" spc="-20" dirty="0">
                <a:latin typeface="Times New Roman"/>
                <a:cs typeface="Times New Roman"/>
              </a:rPr>
              <a:t>produces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15" dirty="0">
                <a:latin typeface="Times New Roman"/>
                <a:cs typeface="Times New Roman"/>
              </a:rPr>
              <a:t>action</a:t>
            </a:r>
            <a:r>
              <a:rPr sz="1900" spc="-25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at</a:t>
            </a:r>
            <a:r>
              <a:rPr sz="1900" spc="-3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step</a:t>
            </a:r>
            <a:r>
              <a:rPr sz="1900" spc="310" dirty="0">
                <a:latin typeface="Times New Roman"/>
                <a:cs typeface="Times New Roman"/>
              </a:rPr>
              <a:t> </a:t>
            </a:r>
            <a:r>
              <a:rPr sz="1900" i="1" spc="-5" dirty="0">
                <a:latin typeface="Times New Roman"/>
                <a:cs typeface="Times New Roman"/>
              </a:rPr>
              <a:t>t</a:t>
            </a:r>
            <a:r>
              <a:rPr sz="1900" i="1" spc="-5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	</a:t>
            </a:r>
            <a:r>
              <a:rPr sz="1900" i="1" spc="-85" dirty="0">
                <a:latin typeface="Times New Roman"/>
                <a:cs typeface="Times New Roman"/>
              </a:rPr>
              <a:t>a</a:t>
            </a:r>
            <a:r>
              <a:rPr sz="1650" i="1" spc="-127" baseline="-22727" dirty="0">
                <a:latin typeface="Times New Roman"/>
                <a:cs typeface="Times New Roman"/>
              </a:rPr>
              <a:t>t</a:t>
            </a:r>
            <a:r>
              <a:rPr sz="1650" i="1" spc="23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Symbol"/>
                <a:cs typeface="Symbol"/>
              </a:rPr>
              <a:t></a:t>
            </a:r>
            <a:r>
              <a:rPr sz="1900" spc="-105" dirty="0">
                <a:latin typeface="Times New Roman"/>
                <a:cs typeface="Times New Roman"/>
              </a:rPr>
              <a:t> </a:t>
            </a:r>
            <a:r>
              <a:rPr sz="1900" i="1" spc="-45" dirty="0">
                <a:latin typeface="Times New Roman"/>
                <a:cs typeface="Times New Roman"/>
              </a:rPr>
              <a:t>A</a:t>
            </a:r>
            <a:r>
              <a:rPr sz="1900" spc="-45" dirty="0">
                <a:latin typeface="Times New Roman"/>
                <a:cs typeface="Times New Roman"/>
              </a:rPr>
              <a:t>(</a:t>
            </a:r>
            <a:r>
              <a:rPr sz="1900" i="1" spc="-45" dirty="0">
                <a:latin typeface="Times New Roman"/>
                <a:cs typeface="Times New Roman"/>
              </a:rPr>
              <a:t>s</a:t>
            </a:r>
            <a:r>
              <a:rPr sz="1650" i="1" spc="-67" baseline="-22727" dirty="0">
                <a:latin typeface="Times New Roman"/>
                <a:cs typeface="Times New Roman"/>
              </a:rPr>
              <a:t>t</a:t>
            </a:r>
            <a:r>
              <a:rPr sz="1650" i="1" spc="52" baseline="-22727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)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4960" y="4661274"/>
            <a:ext cx="2350135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4700"/>
              </a:lnSpc>
              <a:spcBef>
                <a:spcPts val="100"/>
              </a:spcBef>
            </a:pPr>
            <a:r>
              <a:rPr sz="1900" spc="-20" dirty="0">
                <a:latin typeface="Times New Roman"/>
                <a:cs typeface="Times New Roman"/>
              </a:rPr>
              <a:t>gets resulting reward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 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and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resulting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next</a:t>
            </a:r>
            <a:r>
              <a:rPr sz="1900" spc="-45" dirty="0">
                <a:latin typeface="Times New Roman"/>
                <a:cs typeface="Times New Roman"/>
              </a:rPr>
              <a:t> </a:t>
            </a:r>
            <a:r>
              <a:rPr sz="1900" spc="-20" dirty="0">
                <a:latin typeface="Times New Roman"/>
                <a:cs typeface="Times New Roman"/>
              </a:rPr>
              <a:t>state</a:t>
            </a:r>
            <a:r>
              <a:rPr sz="1900" spc="130" dirty="0">
                <a:latin typeface="Times New Roman"/>
                <a:cs typeface="Times New Roman"/>
              </a:rPr>
              <a:t> </a:t>
            </a:r>
            <a:r>
              <a:rPr sz="1900" spc="-5" dirty="0">
                <a:latin typeface="Times New Roman"/>
                <a:cs typeface="Times New Roman"/>
              </a:rPr>
              <a:t>: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2357" y="4601094"/>
            <a:ext cx="812165" cy="868044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35"/>
              </a:spcBef>
            </a:pPr>
            <a:r>
              <a:rPr sz="1900" i="1" spc="-310" dirty="0">
                <a:latin typeface="Times New Roman"/>
                <a:cs typeface="Times New Roman"/>
              </a:rPr>
              <a:t>r</a:t>
            </a:r>
            <a:r>
              <a:rPr sz="1650" i="1" baseline="-22727" dirty="0">
                <a:latin typeface="Times New Roman"/>
                <a:cs typeface="Times New Roman"/>
              </a:rPr>
              <a:t>t</a:t>
            </a:r>
            <a:r>
              <a:rPr sz="1650" i="1" spc="-165" baseline="-22727" dirty="0">
                <a:latin typeface="Times New Roman"/>
                <a:cs typeface="Times New Roman"/>
              </a:rPr>
              <a:t> </a:t>
            </a:r>
            <a:r>
              <a:rPr sz="1650" spc="75" baseline="-22727" dirty="0">
                <a:latin typeface="Symbol"/>
                <a:cs typeface="Symbol"/>
              </a:rPr>
              <a:t></a:t>
            </a:r>
            <a:r>
              <a:rPr sz="1650" baseline="-22727" dirty="0">
                <a:latin typeface="Times New Roman"/>
                <a:cs typeface="Times New Roman"/>
              </a:rPr>
              <a:t>1 </a:t>
            </a:r>
            <a:r>
              <a:rPr sz="1650" spc="-44" baseline="-22727" dirty="0">
                <a:latin typeface="Times New Roman"/>
                <a:cs typeface="Times New Roman"/>
              </a:rPr>
              <a:t> </a:t>
            </a:r>
            <a:r>
              <a:rPr sz="1900" spc="135" dirty="0">
                <a:latin typeface="Symbol"/>
                <a:cs typeface="Symbol"/>
              </a:rPr>
              <a:t></a:t>
            </a:r>
            <a:endParaRPr sz="1900">
              <a:latin typeface="Symbol"/>
              <a:cs typeface="Symbol"/>
            </a:endParaRPr>
          </a:p>
          <a:p>
            <a:pPr marL="116839">
              <a:lnSpc>
                <a:spcPct val="100000"/>
              </a:lnSpc>
              <a:spcBef>
                <a:spcPts val="1040"/>
              </a:spcBef>
            </a:pPr>
            <a:r>
              <a:rPr sz="2850" i="1" spc="22" baseline="13157" dirty="0">
                <a:latin typeface="Times New Roman"/>
                <a:cs typeface="Times New Roman"/>
              </a:rPr>
              <a:t>s</a:t>
            </a:r>
            <a:r>
              <a:rPr sz="1100" i="1" dirty="0">
                <a:latin typeface="Times New Roman"/>
                <a:cs typeface="Times New Roman"/>
              </a:rPr>
              <a:t>t</a:t>
            </a:r>
            <a:r>
              <a:rPr sz="1100" i="1" spc="-110" dirty="0">
                <a:latin typeface="Times New Roman"/>
                <a:cs typeface="Times New Roman"/>
              </a:rPr>
              <a:t> </a:t>
            </a:r>
            <a:r>
              <a:rPr sz="1100" spc="50" dirty="0">
                <a:latin typeface="Symbol"/>
                <a:cs typeface="Symbol"/>
              </a:rPr>
              <a:t></a:t>
            </a:r>
            <a:r>
              <a:rPr sz="1100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725" y="5786437"/>
            <a:ext cx="5026025" cy="536575"/>
            <a:chOff x="2244725" y="5786437"/>
            <a:chExt cx="5026025" cy="53657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1700" y="6008687"/>
              <a:ext cx="103188" cy="1016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251075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95587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750" y="6008687"/>
              <a:ext cx="103188" cy="1016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744912" y="5792787"/>
              <a:ext cx="533400" cy="523875"/>
            </a:xfrm>
            <a:custGeom>
              <a:avLst/>
              <a:gdLst/>
              <a:ahLst/>
              <a:cxnLst/>
              <a:rect l="l" t="t" r="r" b="b"/>
              <a:pathLst>
                <a:path w="533400" h="523875">
                  <a:moveTo>
                    <a:pt x="0" y="261937"/>
                  </a:moveTo>
                  <a:lnTo>
                    <a:pt x="4296" y="214853"/>
                  </a:lnTo>
                  <a:lnTo>
                    <a:pt x="16685" y="170539"/>
                  </a:lnTo>
                  <a:lnTo>
                    <a:pt x="36412" y="129732"/>
                  </a:lnTo>
                  <a:lnTo>
                    <a:pt x="62724" y="93174"/>
                  </a:lnTo>
                  <a:lnTo>
                    <a:pt x="94868" y="61604"/>
                  </a:lnTo>
                  <a:lnTo>
                    <a:pt x="132091" y="35762"/>
                  </a:lnTo>
                  <a:lnTo>
                    <a:pt x="173639" y="16387"/>
                  </a:lnTo>
                  <a:lnTo>
                    <a:pt x="218760" y="4220"/>
                  </a:lnTo>
                  <a:lnTo>
                    <a:pt x="266700" y="0"/>
                  </a:lnTo>
                  <a:lnTo>
                    <a:pt x="314639" y="4220"/>
                  </a:lnTo>
                  <a:lnTo>
                    <a:pt x="359760" y="16387"/>
                  </a:lnTo>
                  <a:lnTo>
                    <a:pt x="401308" y="35762"/>
                  </a:lnTo>
                  <a:lnTo>
                    <a:pt x="438531" y="61604"/>
                  </a:lnTo>
                  <a:lnTo>
                    <a:pt x="470675" y="93174"/>
                  </a:lnTo>
                  <a:lnTo>
                    <a:pt x="496987" y="129732"/>
                  </a:lnTo>
                  <a:lnTo>
                    <a:pt x="516714" y="170539"/>
                  </a:lnTo>
                  <a:lnTo>
                    <a:pt x="529103" y="214853"/>
                  </a:lnTo>
                  <a:lnTo>
                    <a:pt x="533400" y="261937"/>
                  </a:lnTo>
                  <a:lnTo>
                    <a:pt x="529103" y="309021"/>
                  </a:lnTo>
                  <a:lnTo>
                    <a:pt x="516714" y="353335"/>
                  </a:lnTo>
                  <a:lnTo>
                    <a:pt x="496987" y="394142"/>
                  </a:lnTo>
                  <a:lnTo>
                    <a:pt x="470675" y="430700"/>
                  </a:lnTo>
                  <a:lnTo>
                    <a:pt x="438531" y="462270"/>
                  </a:lnTo>
                  <a:lnTo>
                    <a:pt x="401308" y="488112"/>
                  </a:lnTo>
                  <a:lnTo>
                    <a:pt x="359760" y="507487"/>
                  </a:lnTo>
                  <a:lnTo>
                    <a:pt x="314639" y="519654"/>
                  </a:lnTo>
                  <a:lnTo>
                    <a:pt x="266700" y="523875"/>
                  </a:lnTo>
                  <a:lnTo>
                    <a:pt x="218760" y="519654"/>
                  </a:lnTo>
                  <a:lnTo>
                    <a:pt x="173639" y="507487"/>
                  </a:lnTo>
                  <a:lnTo>
                    <a:pt x="132091" y="488112"/>
                  </a:lnTo>
                  <a:lnTo>
                    <a:pt x="94868" y="462270"/>
                  </a:lnTo>
                  <a:lnTo>
                    <a:pt x="62724" y="430700"/>
                  </a:lnTo>
                  <a:lnTo>
                    <a:pt x="36412" y="394142"/>
                  </a:lnTo>
                  <a:lnTo>
                    <a:pt x="16685" y="353335"/>
                  </a:lnTo>
                  <a:lnTo>
                    <a:pt x="4296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8942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38750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05537" y="6008687"/>
              <a:ext cx="103188" cy="10160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732588" y="5792787"/>
              <a:ext cx="532130" cy="523875"/>
            </a:xfrm>
            <a:custGeom>
              <a:avLst/>
              <a:gdLst/>
              <a:ahLst/>
              <a:cxnLst/>
              <a:rect l="l" t="t" r="r" b="b"/>
              <a:pathLst>
                <a:path w="532129" h="523875">
                  <a:moveTo>
                    <a:pt x="0" y="261937"/>
                  </a:moveTo>
                  <a:lnTo>
                    <a:pt x="4284" y="214853"/>
                  </a:lnTo>
                  <a:lnTo>
                    <a:pt x="16635" y="170539"/>
                  </a:lnTo>
                  <a:lnTo>
                    <a:pt x="36304" y="129732"/>
                  </a:lnTo>
                  <a:lnTo>
                    <a:pt x="62537" y="93174"/>
                  </a:lnTo>
                  <a:lnTo>
                    <a:pt x="94586" y="61604"/>
                  </a:lnTo>
                  <a:lnTo>
                    <a:pt x="131698" y="35762"/>
                  </a:lnTo>
                  <a:lnTo>
                    <a:pt x="173123" y="16387"/>
                  </a:lnTo>
                  <a:lnTo>
                    <a:pt x="218109" y="4220"/>
                  </a:lnTo>
                  <a:lnTo>
                    <a:pt x="265906" y="0"/>
                  </a:lnTo>
                  <a:lnTo>
                    <a:pt x="313703" y="4220"/>
                  </a:lnTo>
                  <a:lnTo>
                    <a:pt x="358689" y="16387"/>
                  </a:lnTo>
                  <a:lnTo>
                    <a:pt x="400114" y="35762"/>
                  </a:lnTo>
                  <a:lnTo>
                    <a:pt x="437226" y="61604"/>
                  </a:lnTo>
                  <a:lnTo>
                    <a:pt x="469275" y="93174"/>
                  </a:lnTo>
                  <a:lnTo>
                    <a:pt x="495508" y="129732"/>
                  </a:lnTo>
                  <a:lnTo>
                    <a:pt x="515177" y="170539"/>
                  </a:lnTo>
                  <a:lnTo>
                    <a:pt x="527528" y="214853"/>
                  </a:lnTo>
                  <a:lnTo>
                    <a:pt x="531813" y="261937"/>
                  </a:lnTo>
                  <a:lnTo>
                    <a:pt x="527528" y="309021"/>
                  </a:lnTo>
                  <a:lnTo>
                    <a:pt x="515177" y="353335"/>
                  </a:lnTo>
                  <a:lnTo>
                    <a:pt x="495508" y="394142"/>
                  </a:lnTo>
                  <a:lnTo>
                    <a:pt x="469275" y="430700"/>
                  </a:lnTo>
                  <a:lnTo>
                    <a:pt x="437226" y="462270"/>
                  </a:lnTo>
                  <a:lnTo>
                    <a:pt x="400114" y="488112"/>
                  </a:lnTo>
                  <a:lnTo>
                    <a:pt x="358689" y="507487"/>
                  </a:lnTo>
                  <a:lnTo>
                    <a:pt x="313703" y="519654"/>
                  </a:lnTo>
                  <a:lnTo>
                    <a:pt x="265906" y="523875"/>
                  </a:lnTo>
                  <a:lnTo>
                    <a:pt x="218109" y="519654"/>
                  </a:lnTo>
                  <a:lnTo>
                    <a:pt x="173123" y="507487"/>
                  </a:lnTo>
                  <a:lnTo>
                    <a:pt x="131698" y="488112"/>
                  </a:lnTo>
                  <a:lnTo>
                    <a:pt x="94586" y="462270"/>
                  </a:lnTo>
                  <a:lnTo>
                    <a:pt x="62537" y="430700"/>
                  </a:lnTo>
                  <a:lnTo>
                    <a:pt x="36304" y="394142"/>
                  </a:lnTo>
                  <a:lnTo>
                    <a:pt x="16635" y="353335"/>
                  </a:lnTo>
                  <a:lnTo>
                    <a:pt x="4284" y="309021"/>
                  </a:lnTo>
                  <a:lnTo>
                    <a:pt x="0" y="261937"/>
                  </a:lnTo>
                  <a:close/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81675" y="6054725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29">
                  <a:moveTo>
                    <a:pt x="0" y="0"/>
                  </a:moveTo>
                  <a:lnTo>
                    <a:pt x="938213" y="1"/>
                  </a:lnTo>
                </a:path>
              </a:pathLst>
            </a:custGeom>
            <a:ln w="12700">
              <a:solidFill>
                <a:srgbClr val="1F497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86789" y="5726160"/>
            <a:ext cx="9721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19125" algn="l"/>
                <a:tab pos="958850" algn="l"/>
              </a:tabLst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3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2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	</a:t>
            </a:r>
            <a:r>
              <a:rPr sz="2100" b="1" u="heavy" dirty="0">
                <a:uFill>
                  <a:solidFill>
                    <a:srgbClr val="1F497D"/>
                  </a:solidFill>
                </a:uFill>
                <a:latin typeface="Arial"/>
                <a:cs typeface="Arial"/>
              </a:rPr>
              <a:t> 	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15501" y="5846810"/>
            <a:ext cx="12953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dirty="0"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05989" y="5983335"/>
            <a:ext cx="93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12376" y="5942060"/>
            <a:ext cx="24637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100" i="1" spc="-140" dirty="0">
                <a:latin typeface="Calibri"/>
                <a:cs typeface="Calibri"/>
              </a:rPr>
              <a:t>a</a:t>
            </a:r>
            <a:r>
              <a:rPr sz="2400" i="1" spc="-209" baseline="-19097" dirty="0">
                <a:latin typeface="Calibri"/>
                <a:cs typeface="Calibri"/>
              </a:rPr>
              <a:t>t</a:t>
            </a:r>
            <a:endParaRPr sz="2400" baseline="-19097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75926" y="5708698"/>
            <a:ext cx="98615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+1</a:t>
            </a:r>
            <a:r>
              <a:rPr sz="1600" spc="310" dirty="0">
                <a:latin typeface="Calibri"/>
                <a:cs typeface="Calibri"/>
              </a:rPr>
              <a:t> </a:t>
            </a:r>
            <a:r>
              <a:rPr sz="3150" i="1" spc="-82" baseline="-17195" dirty="0">
                <a:latin typeface="Calibri"/>
                <a:cs typeface="Calibri"/>
              </a:rPr>
              <a:t>s</a:t>
            </a:r>
            <a:r>
              <a:rPr sz="2400" i="1" spc="-82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+1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4906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723726" y="5708698"/>
            <a:ext cx="101981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+2</a:t>
            </a:r>
            <a:r>
              <a:rPr sz="1600" spc="555" dirty="0">
                <a:latin typeface="Calibri"/>
                <a:cs typeface="Calibri"/>
              </a:rPr>
              <a:t> </a:t>
            </a:r>
            <a:r>
              <a:rPr sz="3150" i="1" spc="-75" baseline="-15873" dirty="0">
                <a:latin typeface="Calibri"/>
                <a:cs typeface="Calibri"/>
              </a:rPr>
              <a:t>s</a:t>
            </a:r>
            <a:r>
              <a:rPr sz="2400" i="1" spc="-75" baseline="-41666" dirty="0">
                <a:latin typeface="Calibri"/>
                <a:cs typeface="Calibri"/>
              </a:rPr>
              <a:t>t</a:t>
            </a:r>
            <a:r>
              <a:rPr sz="2400" i="1" spc="-30" baseline="-41666" dirty="0">
                <a:latin typeface="Calibri"/>
                <a:cs typeface="Calibri"/>
              </a:rPr>
              <a:t> </a:t>
            </a:r>
            <a:r>
              <a:rPr sz="2400" baseline="-41666" dirty="0">
                <a:latin typeface="Calibri"/>
                <a:cs typeface="Calibri"/>
              </a:rPr>
              <a:t>+2</a:t>
            </a:r>
            <a:endParaRPr sz="2400" baseline="-41666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779414" y="6002385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14389" y="5738860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7" baseline="14550" dirty="0">
                <a:latin typeface="Calibri"/>
                <a:cs typeface="Calibri"/>
              </a:rPr>
              <a:t>r</a:t>
            </a:r>
            <a:r>
              <a:rPr sz="1600" i="1" spc="-5" dirty="0">
                <a:latin typeface="Calibri"/>
                <a:cs typeface="Calibri"/>
              </a:rPr>
              <a:t>t</a:t>
            </a:r>
            <a:r>
              <a:rPr sz="1600" i="1" spc="-5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781127" y="5861098"/>
            <a:ext cx="48640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157" baseline="14550" dirty="0">
                <a:latin typeface="Calibri"/>
                <a:cs typeface="Calibri"/>
              </a:rPr>
              <a:t>s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81864" y="6054725"/>
            <a:ext cx="339725" cy="0"/>
          </a:xfrm>
          <a:custGeom>
            <a:avLst/>
            <a:gdLst/>
            <a:ahLst/>
            <a:cxnLst/>
            <a:rect l="l" t="t" r="r" b="b"/>
            <a:pathLst>
              <a:path w="339725">
                <a:moveTo>
                  <a:pt x="339725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1F497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646314" y="5737273"/>
            <a:ext cx="39814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5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r>
              <a:rPr sz="2100" b="1" spc="-40" dirty="0">
                <a:latin typeface="Arial"/>
                <a:cs typeface="Arial"/>
              </a:rPr>
              <a:t> </a:t>
            </a:r>
            <a:r>
              <a:rPr sz="2100" b="1" dirty="0">
                <a:latin typeface="Arial"/>
                <a:cs typeface="Arial"/>
              </a:rPr>
              <a:t>.</a:t>
            </a:r>
            <a:endParaRPr sz="2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236739" y="6013498"/>
            <a:ext cx="49720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150" i="1" spc="-419" baseline="14550" dirty="0">
                <a:latin typeface="Calibri"/>
                <a:cs typeface="Calibri"/>
              </a:rPr>
              <a:t>a</a:t>
            </a:r>
            <a:r>
              <a:rPr sz="1600" i="1" dirty="0">
                <a:latin typeface="Calibri"/>
                <a:cs typeface="Calibri"/>
              </a:rPr>
              <a:t>t </a:t>
            </a:r>
            <a:r>
              <a:rPr sz="1600" dirty="0">
                <a:latin typeface="Calibri"/>
                <a:cs typeface="Calibri"/>
              </a:rPr>
              <a:t>+3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739" y="6569510"/>
            <a:ext cx="2032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3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Sutton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&amp;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Barto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4579" y="90170"/>
            <a:ext cx="54571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" dirty="0"/>
              <a:t>Reinforcement</a:t>
            </a:r>
            <a:r>
              <a:rPr spc="-65" dirty="0"/>
              <a:t> </a:t>
            </a:r>
            <a:r>
              <a:rPr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5133" y="1117600"/>
            <a:ext cx="6613732" cy="50085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34083" y="6133782"/>
            <a:ext cx="6250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www.youtube.com/watch?v=4cgWya-wjgY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38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4152" y="90170"/>
            <a:ext cx="72155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Inverse</a:t>
            </a:r>
            <a:r>
              <a:rPr spc="-20" dirty="0"/>
              <a:t> </a:t>
            </a:r>
            <a:r>
              <a:rPr spc="-25" dirty="0"/>
              <a:t>Reinforcement</a:t>
            </a:r>
            <a:r>
              <a:rPr spc="-1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67487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policy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</a:t>
            </a:r>
            <a:r>
              <a:rPr sz="3200" spc="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user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demonstrations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25500" y="1727200"/>
            <a:ext cx="7340600" cy="3594100"/>
            <a:chOff x="825500" y="1727200"/>
            <a:chExt cx="7340600" cy="3594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5500" y="1727200"/>
              <a:ext cx="7340600" cy="35941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600" y="1873250"/>
              <a:ext cx="7010400" cy="3259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46150" y="1828800"/>
              <a:ext cx="7099300" cy="3348354"/>
            </a:xfrm>
            <a:custGeom>
              <a:avLst/>
              <a:gdLst/>
              <a:ahLst/>
              <a:cxnLst/>
              <a:rect l="l" t="t" r="r" b="b"/>
              <a:pathLst>
                <a:path w="7099300" h="3348354">
                  <a:moveTo>
                    <a:pt x="0" y="0"/>
                  </a:moveTo>
                  <a:lnTo>
                    <a:pt x="7099300" y="0"/>
                  </a:lnTo>
                  <a:lnTo>
                    <a:pt x="7099300" y="3348079"/>
                  </a:lnTo>
                  <a:lnTo>
                    <a:pt x="0" y="3348079"/>
                  </a:lnTo>
                  <a:lnTo>
                    <a:pt x="0" y="0"/>
                  </a:lnTo>
                  <a:close/>
                </a:path>
              </a:pathLst>
            </a:custGeom>
            <a:ln w="889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15610" y="5295582"/>
            <a:ext cx="6223000" cy="11912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635" algn="ctr">
              <a:lnSpc>
                <a:spcPct val="100899"/>
              </a:lnSpc>
              <a:spcBef>
                <a:spcPts val="70"/>
              </a:spcBef>
            </a:pPr>
            <a:r>
              <a:rPr sz="2800" spc="-25" dirty="0">
                <a:latin typeface="Calibri"/>
                <a:cs typeface="Calibri"/>
              </a:rPr>
              <a:t>Stanford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Autonomous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Helicopter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4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http://heli.stanford.edu/ </a:t>
            </a:r>
            <a:r>
              <a:rPr sz="2400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400" u="sng" spc="-2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5"/>
              </a:rPr>
              <a:t>www.youtube.com/watch?v=VCdxqn0fcnE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7696" y="2479357"/>
            <a:ext cx="6389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Framing</a:t>
            </a:r>
            <a:r>
              <a:rPr spc="-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-5" dirty="0"/>
              <a:t>Learning</a:t>
            </a:r>
            <a:r>
              <a:rPr dirty="0"/>
              <a:t> </a:t>
            </a:r>
            <a:r>
              <a:rPr spc="-15" dirty="0"/>
              <a:t>Problem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072" y="90170"/>
            <a:ext cx="64604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Designing</a:t>
            </a:r>
            <a:r>
              <a:rPr spc="-2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5" dirty="0"/>
              <a:t> </a:t>
            </a:r>
            <a:r>
              <a:rPr spc="-35" dirty="0"/>
              <a:t>System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03020"/>
            <a:ext cx="7057390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exactly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to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learned</a:t>
            </a:r>
            <a:endParaRPr sz="2800">
              <a:latin typeface="Calibri"/>
              <a:cs typeface="Calibri"/>
            </a:endParaRPr>
          </a:p>
          <a:p>
            <a:pPr marL="469900">
              <a:lnSpc>
                <a:spcPts val="2840"/>
              </a:lnSpc>
              <a:spcBef>
                <a:spcPts val="40"/>
              </a:spcBef>
            </a:pPr>
            <a:r>
              <a:rPr sz="2400" dirty="0">
                <a:latin typeface="Arial MT"/>
                <a:cs typeface="Arial MT"/>
              </a:rPr>
              <a:t>–</a:t>
            </a:r>
            <a:r>
              <a:rPr sz="2400" spc="225" dirty="0">
                <a:latin typeface="Arial MT"/>
                <a:cs typeface="Arial MT"/>
              </a:rPr>
              <a:t> </a:t>
            </a:r>
            <a:r>
              <a:rPr sz="2400" spc="-5" dirty="0">
                <a:latin typeface="Calibri"/>
                <a:cs typeface="Calibri"/>
              </a:rPr>
              <a:t>i.e.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i="1" spc="-10" dirty="0">
                <a:solidFill>
                  <a:srgbClr val="FF0000"/>
                </a:solidFill>
                <a:latin typeface="Calibri"/>
                <a:cs typeface="Calibri"/>
              </a:rPr>
              <a:t>target </a:t>
            </a:r>
            <a:r>
              <a:rPr sz="2400" b="1" i="1" spc="-5" dirty="0">
                <a:solidFill>
                  <a:srgbClr val="FF0000"/>
                </a:solidFill>
                <a:latin typeface="Calibri"/>
                <a:cs typeface="Calibri"/>
              </a:rPr>
              <a:t>function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ts val="332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how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represent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endParaRPr sz="2800">
              <a:latin typeface="Calibri"/>
              <a:cs typeface="Calibri"/>
            </a:endParaRPr>
          </a:p>
          <a:p>
            <a:pPr marL="355600" marR="5080" indent="-342900">
              <a:lnSpc>
                <a:spcPts val="2700"/>
              </a:lnSpc>
              <a:spcBef>
                <a:spcPts val="6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Choose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learning </a:t>
            </a:r>
            <a:r>
              <a:rPr sz="2800" spc="-10" dirty="0">
                <a:latin typeface="Calibri"/>
                <a:cs typeface="Calibri"/>
              </a:rPr>
              <a:t>algorithm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infer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from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0" dirty="0">
                <a:latin typeface="Calibri"/>
                <a:cs typeface="Calibri"/>
              </a:rPr>
              <a:t>experience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39887" y="4832350"/>
            <a:ext cx="2178050" cy="979805"/>
            <a:chOff x="1639887" y="4832350"/>
            <a:chExt cx="2178050" cy="979805"/>
          </a:xfrm>
        </p:grpSpPr>
        <p:sp>
          <p:nvSpPr>
            <p:cNvPr id="5" name="object 5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1082675" y="0"/>
                  </a:moveTo>
                  <a:lnTo>
                    <a:pt x="1016721" y="882"/>
                  </a:lnTo>
                  <a:lnTo>
                    <a:pt x="951813" y="3495"/>
                  </a:lnTo>
                  <a:lnTo>
                    <a:pt x="888063" y="7788"/>
                  </a:lnTo>
                  <a:lnTo>
                    <a:pt x="825584" y="13710"/>
                  </a:lnTo>
                  <a:lnTo>
                    <a:pt x="764490" y="21212"/>
                  </a:lnTo>
                  <a:lnTo>
                    <a:pt x="704895" y="30242"/>
                  </a:lnTo>
                  <a:lnTo>
                    <a:pt x="646910" y="40750"/>
                  </a:lnTo>
                  <a:lnTo>
                    <a:pt x="590650" y="52685"/>
                  </a:lnTo>
                  <a:lnTo>
                    <a:pt x="536228" y="65997"/>
                  </a:lnTo>
                  <a:lnTo>
                    <a:pt x="483757" y="80635"/>
                  </a:lnTo>
                  <a:lnTo>
                    <a:pt x="433350" y="96549"/>
                  </a:lnTo>
                  <a:lnTo>
                    <a:pt x="385121" y="113688"/>
                  </a:lnTo>
                  <a:lnTo>
                    <a:pt x="339183" y="132001"/>
                  </a:lnTo>
                  <a:lnTo>
                    <a:pt x="295648" y="151438"/>
                  </a:lnTo>
                  <a:lnTo>
                    <a:pt x="254631" y="171949"/>
                  </a:lnTo>
                  <a:lnTo>
                    <a:pt x="216245" y="193482"/>
                  </a:lnTo>
                  <a:lnTo>
                    <a:pt x="180602" y="215988"/>
                  </a:lnTo>
                  <a:lnTo>
                    <a:pt x="147817" y="239415"/>
                  </a:lnTo>
                  <a:lnTo>
                    <a:pt x="118001" y="263714"/>
                  </a:lnTo>
                  <a:lnTo>
                    <a:pt x="67734" y="314722"/>
                  </a:lnTo>
                  <a:lnTo>
                    <a:pt x="30708" y="368607"/>
                  </a:lnTo>
                  <a:lnTo>
                    <a:pt x="7828" y="424966"/>
                  </a:lnTo>
                  <a:lnTo>
                    <a:pt x="0" y="483393"/>
                  </a:lnTo>
                  <a:lnTo>
                    <a:pt x="1975" y="512840"/>
                  </a:lnTo>
                  <a:lnTo>
                    <a:pt x="17443" y="570284"/>
                  </a:lnTo>
                  <a:lnTo>
                    <a:pt x="47510" y="625457"/>
                  </a:lnTo>
                  <a:lnTo>
                    <a:pt x="91269" y="677954"/>
                  </a:lnTo>
                  <a:lnTo>
                    <a:pt x="147817" y="727372"/>
                  </a:lnTo>
                  <a:lnTo>
                    <a:pt x="180602" y="750799"/>
                  </a:lnTo>
                  <a:lnTo>
                    <a:pt x="216245" y="773305"/>
                  </a:lnTo>
                  <a:lnTo>
                    <a:pt x="254631" y="794838"/>
                  </a:lnTo>
                  <a:lnTo>
                    <a:pt x="295648" y="815349"/>
                  </a:lnTo>
                  <a:lnTo>
                    <a:pt x="339183" y="834786"/>
                  </a:lnTo>
                  <a:lnTo>
                    <a:pt x="385121" y="853099"/>
                  </a:lnTo>
                  <a:lnTo>
                    <a:pt x="433350" y="870238"/>
                  </a:lnTo>
                  <a:lnTo>
                    <a:pt x="483757" y="886152"/>
                  </a:lnTo>
                  <a:lnTo>
                    <a:pt x="536228" y="900790"/>
                  </a:lnTo>
                  <a:lnTo>
                    <a:pt x="590650" y="914102"/>
                  </a:lnTo>
                  <a:lnTo>
                    <a:pt x="646910" y="926037"/>
                  </a:lnTo>
                  <a:lnTo>
                    <a:pt x="704895" y="936545"/>
                  </a:lnTo>
                  <a:lnTo>
                    <a:pt x="764490" y="945575"/>
                  </a:lnTo>
                  <a:lnTo>
                    <a:pt x="825584" y="953077"/>
                  </a:lnTo>
                  <a:lnTo>
                    <a:pt x="888063" y="958999"/>
                  </a:lnTo>
                  <a:lnTo>
                    <a:pt x="951813" y="963292"/>
                  </a:lnTo>
                  <a:lnTo>
                    <a:pt x="1016721" y="965905"/>
                  </a:lnTo>
                  <a:lnTo>
                    <a:pt x="1082675" y="966788"/>
                  </a:lnTo>
                  <a:lnTo>
                    <a:pt x="1148628" y="965905"/>
                  </a:lnTo>
                  <a:lnTo>
                    <a:pt x="1213537" y="963292"/>
                  </a:lnTo>
                  <a:lnTo>
                    <a:pt x="1277287" y="958999"/>
                  </a:lnTo>
                  <a:lnTo>
                    <a:pt x="1339765" y="953077"/>
                  </a:lnTo>
                  <a:lnTo>
                    <a:pt x="1400859" y="945575"/>
                  </a:lnTo>
                  <a:lnTo>
                    <a:pt x="1460455" y="936545"/>
                  </a:lnTo>
                  <a:lnTo>
                    <a:pt x="1518440" y="926037"/>
                  </a:lnTo>
                  <a:lnTo>
                    <a:pt x="1574700" y="914102"/>
                  </a:lnTo>
                  <a:lnTo>
                    <a:pt x="1629122" y="900790"/>
                  </a:lnTo>
                  <a:lnTo>
                    <a:pt x="1681593" y="886152"/>
                  </a:lnTo>
                  <a:lnTo>
                    <a:pt x="1732000" y="870238"/>
                  </a:lnTo>
                  <a:lnTo>
                    <a:pt x="1780229" y="853099"/>
                  </a:lnTo>
                  <a:lnTo>
                    <a:pt x="1826167" y="834786"/>
                  </a:lnTo>
                  <a:lnTo>
                    <a:pt x="1869702" y="815349"/>
                  </a:lnTo>
                  <a:lnTo>
                    <a:pt x="1910719" y="794838"/>
                  </a:lnTo>
                  <a:lnTo>
                    <a:pt x="1949105" y="773305"/>
                  </a:lnTo>
                  <a:lnTo>
                    <a:pt x="1984748" y="750799"/>
                  </a:lnTo>
                  <a:lnTo>
                    <a:pt x="2017534" y="727372"/>
                  </a:lnTo>
                  <a:lnTo>
                    <a:pt x="2047349" y="703073"/>
                  </a:lnTo>
                  <a:lnTo>
                    <a:pt x="2097616" y="652065"/>
                  </a:lnTo>
                  <a:lnTo>
                    <a:pt x="2134642" y="598180"/>
                  </a:lnTo>
                  <a:lnTo>
                    <a:pt x="2157523" y="541821"/>
                  </a:lnTo>
                  <a:lnTo>
                    <a:pt x="2165351" y="483393"/>
                  </a:lnTo>
                  <a:lnTo>
                    <a:pt x="2163375" y="453946"/>
                  </a:lnTo>
                  <a:lnTo>
                    <a:pt x="2147907" y="396503"/>
                  </a:lnTo>
                  <a:lnTo>
                    <a:pt x="2117841" y="341330"/>
                  </a:lnTo>
                  <a:lnTo>
                    <a:pt x="2074081" y="288833"/>
                  </a:lnTo>
                  <a:lnTo>
                    <a:pt x="2017534" y="239415"/>
                  </a:lnTo>
                  <a:lnTo>
                    <a:pt x="1984748" y="215988"/>
                  </a:lnTo>
                  <a:lnTo>
                    <a:pt x="1949105" y="193482"/>
                  </a:lnTo>
                  <a:lnTo>
                    <a:pt x="1910719" y="171949"/>
                  </a:lnTo>
                  <a:lnTo>
                    <a:pt x="1869702" y="151438"/>
                  </a:lnTo>
                  <a:lnTo>
                    <a:pt x="1826167" y="132001"/>
                  </a:lnTo>
                  <a:lnTo>
                    <a:pt x="1780229" y="113688"/>
                  </a:lnTo>
                  <a:lnTo>
                    <a:pt x="1732000" y="96549"/>
                  </a:lnTo>
                  <a:lnTo>
                    <a:pt x="1681593" y="80635"/>
                  </a:lnTo>
                  <a:lnTo>
                    <a:pt x="1629122" y="65997"/>
                  </a:lnTo>
                  <a:lnTo>
                    <a:pt x="1574700" y="52685"/>
                  </a:lnTo>
                  <a:lnTo>
                    <a:pt x="1518440" y="40750"/>
                  </a:lnTo>
                  <a:lnTo>
                    <a:pt x="1460455" y="30242"/>
                  </a:lnTo>
                  <a:lnTo>
                    <a:pt x="1400859" y="21212"/>
                  </a:lnTo>
                  <a:lnTo>
                    <a:pt x="1339765" y="13710"/>
                  </a:lnTo>
                  <a:lnTo>
                    <a:pt x="1277287" y="7788"/>
                  </a:lnTo>
                  <a:lnTo>
                    <a:pt x="1213537" y="3495"/>
                  </a:lnTo>
                  <a:lnTo>
                    <a:pt x="1148628" y="882"/>
                  </a:lnTo>
                  <a:lnTo>
                    <a:pt x="1082675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46237" y="4838700"/>
              <a:ext cx="2165350" cy="967105"/>
            </a:xfrm>
            <a:custGeom>
              <a:avLst/>
              <a:gdLst/>
              <a:ahLst/>
              <a:cxnLst/>
              <a:rect l="l" t="t" r="r" b="b"/>
              <a:pathLst>
                <a:path w="2165350" h="967104">
                  <a:moveTo>
                    <a:pt x="0" y="483394"/>
                  </a:moveTo>
                  <a:lnTo>
                    <a:pt x="7828" y="424966"/>
                  </a:lnTo>
                  <a:lnTo>
                    <a:pt x="30708" y="368607"/>
                  </a:lnTo>
                  <a:lnTo>
                    <a:pt x="67734" y="314722"/>
                  </a:lnTo>
                  <a:lnTo>
                    <a:pt x="118001" y="263714"/>
                  </a:lnTo>
                  <a:lnTo>
                    <a:pt x="147816" y="239415"/>
                  </a:lnTo>
                  <a:lnTo>
                    <a:pt x="180602" y="215988"/>
                  </a:lnTo>
                  <a:lnTo>
                    <a:pt x="216245" y="193482"/>
                  </a:lnTo>
                  <a:lnTo>
                    <a:pt x="254631" y="171949"/>
                  </a:lnTo>
                  <a:lnTo>
                    <a:pt x="295648" y="151438"/>
                  </a:lnTo>
                  <a:lnTo>
                    <a:pt x="339182" y="132001"/>
                  </a:lnTo>
                  <a:lnTo>
                    <a:pt x="385121" y="113688"/>
                  </a:lnTo>
                  <a:lnTo>
                    <a:pt x="433350" y="96549"/>
                  </a:lnTo>
                  <a:lnTo>
                    <a:pt x="483757" y="80635"/>
                  </a:lnTo>
                  <a:lnTo>
                    <a:pt x="536228" y="65997"/>
                  </a:lnTo>
                  <a:lnTo>
                    <a:pt x="590650" y="52685"/>
                  </a:lnTo>
                  <a:lnTo>
                    <a:pt x="646910" y="40750"/>
                  </a:lnTo>
                  <a:lnTo>
                    <a:pt x="704894" y="30242"/>
                  </a:lnTo>
                  <a:lnTo>
                    <a:pt x="764490" y="21212"/>
                  </a:lnTo>
                  <a:lnTo>
                    <a:pt x="825584" y="13710"/>
                  </a:lnTo>
                  <a:lnTo>
                    <a:pt x="888062" y="7788"/>
                  </a:lnTo>
                  <a:lnTo>
                    <a:pt x="951812" y="3495"/>
                  </a:lnTo>
                  <a:lnTo>
                    <a:pt x="1016721" y="882"/>
                  </a:lnTo>
                  <a:lnTo>
                    <a:pt x="1082675" y="0"/>
                  </a:lnTo>
                  <a:lnTo>
                    <a:pt x="1148628" y="882"/>
                  </a:lnTo>
                  <a:lnTo>
                    <a:pt x="1213537" y="3495"/>
                  </a:lnTo>
                  <a:lnTo>
                    <a:pt x="1277287" y="7788"/>
                  </a:lnTo>
                  <a:lnTo>
                    <a:pt x="1339765" y="13710"/>
                  </a:lnTo>
                  <a:lnTo>
                    <a:pt x="1400859" y="21212"/>
                  </a:lnTo>
                  <a:lnTo>
                    <a:pt x="1460455" y="30242"/>
                  </a:lnTo>
                  <a:lnTo>
                    <a:pt x="1518439" y="40750"/>
                  </a:lnTo>
                  <a:lnTo>
                    <a:pt x="1574699" y="52685"/>
                  </a:lnTo>
                  <a:lnTo>
                    <a:pt x="1629121" y="65997"/>
                  </a:lnTo>
                  <a:lnTo>
                    <a:pt x="1681592" y="80635"/>
                  </a:lnTo>
                  <a:lnTo>
                    <a:pt x="1731999" y="96549"/>
                  </a:lnTo>
                  <a:lnTo>
                    <a:pt x="1780228" y="113688"/>
                  </a:lnTo>
                  <a:lnTo>
                    <a:pt x="1826167" y="132001"/>
                  </a:lnTo>
                  <a:lnTo>
                    <a:pt x="1869701" y="151438"/>
                  </a:lnTo>
                  <a:lnTo>
                    <a:pt x="1910718" y="171949"/>
                  </a:lnTo>
                  <a:lnTo>
                    <a:pt x="1949104" y="193482"/>
                  </a:lnTo>
                  <a:lnTo>
                    <a:pt x="1984747" y="215988"/>
                  </a:lnTo>
                  <a:lnTo>
                    <a:pt x="2017533" y="239415"/>
                  </a:lnTo>
                  <a:lnTo>
                    <a:pt x="2047348" y="263714"/>
                  </a:lnTo>
                  <a:lnTo>
                    <a:pt x="2097615" y="314722"/>
                  </a:lnTo>
                  <a:lnTo>
                    <a:pt x="2134641" y="368607"/>
                  </a:lnTo>
                  <a:lnTo>
                    <a:pt x="2157521" y="424966"/>
                  </a:lnTo>
                  <a:lnTo>
                    <a:pt x="2165350" y="483394"/>
                  </a:lnTo>
                  <a:lnTo>
                    <a:pt x="2163374" y="512841"/>
                  </a:lnTo>
                  <a:lnTo>
                    <a:pt x="2147906" y="570284"/>
                  </a:lnTo>
                  <a:lnTo>
                    <a:pt x="2117840" y="625457"/>
                  </a:lnTo>
                  <a:lnTo>
                    <a:pt x="2074080" y="677954"/>
                  </a:lnTo>
                  <a:lnTo>
                    <a:pt x="2017533" y="727372"/>
                  </a:lnTo>
                  <a:lnTo>
                    <a:pt x="1984747" y="750799"/>
                  </a:lnTo>
                  <a:lnTo>
                    <a:pt x="1949104" y="773305"/>
                  </a:lnTo>
                  <a:lnTo>
                    <a:pt x="1910718" y="794838"/>
                  </a:lnTo>
                  <a:lnTo>
                    <a:pt x="1869701" y="815349"/>
                  </a:lnTo>
                  <a:lnTo>
                    <a:pt x="1826167" y="834786"/>
                  </a:lnTo>
                  <a:lnTo>
                    <a:pt x="1780228" y="853099"/>
                  </a:lnTo>
                  <a:lnTo>
                    <a:pt x="1731999" y="870238"/>
                  </a:lnTo>
                  <a:lnTo>
                    <a:pt x="1681592" y="886152"/>
                  </a:lnTo>
                  <a:lnTo>
                    <a:pt x="1629121" y="900790"/>
                  </a:lnTo>
                  <a:lnTo>
                    <a:pt x="1574699" y="914102"/>
                  </a:lnTo>
                  <a:lnTo>
                    <a:pt x="1518439" y="926037"/>
                  </a:lnTo>
                  <a:lnTo>
                    <a:pt x="1460455" y="936545"/>
                  </a:lnTo>
                  <a:lnTo>
                    <a:pt x="1400859" y="945575"/>
                  </a:lnTo>
                  <a:lnTo>
                    <a:pt x="1339765" y="953077"/>
                  </a:lnTo>
                  <a:lnTo>
                    <a:pt x="1277287" y="958999"/>
                  </a:lnTo>
                  <a:lnTo>
                    <a:pt x="1213537" y="963292"/>
                  </a:lnTo>
                  <a:lnTo>
                    <a:pt x="1148628" y="965905"/>
                  </a:lnTo>
                  <a:lnTo>
                    <a:pt x="1082675" y="966788"/>
                  </a:lnTo>
                  <a:lnTo>
                    <a:pt x="1016721" y="965905"/>
                  </a:lnTo>
                  <a:lnTo>
                    <a:pt x="951812" y="963292"/>
                  </a:lnTo>
                  <a:lnTo>
                    <a:pt x="888062" y="958999"/>
                  </a:lnTo>
                  <a:lnTo>
                    <a:pt x="825584" y="953077"/>
                  </a:lnTo>
                  <a:lnTo>
                    <a:pt x="764490" y="945575"/>
                  </a:lnTo>
                  <a:lnTo>
                    <a:pt x="704894" y="936545"/>
                  </a:lnTo>
                  <a:lnTo>
                    <a:pt x="646910" y="926037"/>
                  </a:lnTo>
                  <a:lnTo>
                    <a:pt x="590650" y="914102"/>
                  </a:lnTo>
                  <a:lnTo>
                    <a:pt x="536228" y="900790"/>
                  </a:lnTo>
                  <a:lnTo>
                    <a:pt x="483757" y="886152"/>
                  </a:lnTo>
                  <a:lnTo>
                    <a:pt x="433350" y="870238"/>
                  </a:lnTo>
                  <a:lnTo>
                    <a:pt x="385121" y="853099"/>
                  </a:lnTo>
                  <a:lnTo>
                    <a:pt x="339182" y="834786"/>
                  </a:lnTo>
                  <a:lnTo>
                    <a:pt x="295648" y="815349"/>
                  </a:lnTo>
                  <a:lnTo>
                    <a:pt x="254631" y="794838"/>
                  </a:lnTo>
                  <a:lnTo>
                    <a:pt x="216245" y="773305"/>
                  </a:lnTo>
                  <a:lnTo>
                    <a:pt x="180602" y="750799"/>
                  </a:lnTo>
                  <a:lnTo>
                    <a:pt x="147816" y="727372"/>
                  </a:lnTo>
                  <a:lnTo>
                    <a:pt x="118001" y="703073"/>
                  </a:lnTo>
                  <a:lnTo>
                    <a:pt x="67734" y="652065"/>
                  </a:lnTo>
                  <a:lnTo>
                    <a:pt x="30708" y="598180"/>
                  </a:lnTo>
                  <a:lnTo>
                    <a:pt x="7828" y="541821"/>
                  </a:lnTo>
                  <a:lnTo>
                    <a:pt x="0" y="483394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040646" y="5022373"/>
            <a:ext cx="130619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E</a:t>
            </a:r>
            <a:r>
              <a:rPr sz="1800" spc="-2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vi</a:t>
            </a:r>
            <a:r>
              <a:rPr sz="1800" spc="-3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onme</a:t>
            </a:r>
            <a:r>
              <a:rPr sz="1800" spc="-1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t/  Experience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105400" y="4305300"/>
            <a:ext cx="2171700" cy="609600"/>
            <a:chOff x="5105400" y="4305300"/>
            <a:chExt cx="2171700" cy="60960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43500" y="4305300"/>
              <a:ext cx="2133600" cy="5461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05400" y="4305300"/>
              <a:ext cx="1117600" cy="6096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3350" y="4349750"/>
              <a:ext cx="1993900" cy="4095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213350" y="4349750"/>
            <a:ext cx="1993900" cy="4095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04236" y="4522787"/>
            <a:ext cx="3352800" cy="1122680"/>
            <a:chOff x="3804236" y="4522787"/>
            <a:chExt cx="3352800" cy="1122680"/>
          </a:xfrm>
        </p:grpSpPr>
        <p:sp>
          <p:nvSpPr>
            <p:cNvPr id="14" name="object 14"/>
            <p:cNvSpPr/>
            <p:nvPr/>
          </p:nvSpPr>
          <p:spPr>
            <a:xfrm>
              <a:off x="3804236" y="4522787"/>
              <a:ext cx="1341120" cy="812800"/>
            </a:xfrm>
            <a:custGeom>
              <a:avLst/>
              <a:gdLst/>
              <a:ahLst/>
              <a:cxnLst/>
              <a:rect l="l" t="t" r="r" b="b"/>
              <a:pathLst>
                <a:path w="1341120" h="812800">
                  <a:moveTo>
                    <a:pt x="1340850" y="0"/>
                  </a:moveTo>
                  <a:lnTo>
                    <a:pt x="1245289" y="7350"/>
                  </a:lnTo>
                  <a:lnTo>
                    <a:pt x="1259992" y="31854"/>
                  </a:lnTo>
                  <a:lnTo>
                    <a:pt x="0" y="787849"/>
                  </a:lnTo>
                  <a:lnTo>
                    <a:pt x="14701" y="812351"/>
                  </a:lnTo>
                  <a:lnTo>
                    <a:pt x="1274693" y="56357"/>
                  </a:lnTo>
                  <a:lnTo>
                    <a:pt x="1289395" y="80859"/>
                  </a:lnTo>
                  <a:lnTo>
                    <a:pt x="13408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925512" y="0"/>
                  </a:moveTo>
                  <a:lnTo>
                    <a:pt x="853184" y="807"/>
                  </a:lnTo>
                  <a:lnTo>
                    <a:pt x="782378" y="3188"/>
                  </a:lnTo>
                  <a:lnTo>
                    <a:pt x="713300" y="7085"/>
                  </a:lnTo>
                  <a:lnTo>
                    <a:pt x="646157" y="12437"/>
                  </a:lnTo>
                  <a:lnTo>
                    <a:pt x="581153" y="19185"/>
                  </a:lnTo>
                  <a:lnTo>
                    <a:pt x="518495" y="27269"/>
                  </a:lnTo>
                  <a:lnTo>
                    <a:pt x="458388" y="36629"/>
                  </a:lnTo>
                  <a:lnTo>
                    <a:pt x="401038" y="47205"/>
                  </a:lnTo>
                  <a:lnTo>
                    <a:pt x="346651" y="58939"/>
                  </a:lnTo>
                  <a:lnTo>
                    <a:pt x="295432" y="71771"/>
                  </a:lnTo>
                  <a:lnTo>
                    <a:pt x="247588" y="85640"/>
                  </a:lnTo>
                  <a:lnTo>
                    <a:pt x="203324" y="100487"/>
                  </a:lnTo>
                  <a:lnTo>
                    <a:pt x="162846" y="116253"/>
                  </a:lnTo>
                  <a:lnTo>
                    <a:pt x="126359" y="132877"/>
                  </a:lnTo>
                  <a:lnTo>
                    <a:pt x="66183" y="168464"/>
                  </a:lnTo>
                  <a:lnTo>
                    <a:pt x="24443" y="206771"/>
                  </a:lnTo>
                  <a:lnTo>
                    <a:pt x="2784" y="247321"/>
                  </a:lnTo>
                  <a:lnTo>
                    <a:pt x="0" y="268287"/>
                  </a:lnTo>
                  <a:lnTo>
                    <a:pt x="2784" y="289253"/>
                  </a:lnTo>
                  <a:lnTo>
                    <a:pt x="24443" y="329803"/>
                  </a:lnTo>
                  <a:lnTo>
                    <a:pt x="66183" y="368110"/>
                  </a:lnTo>
                  <a:lnTo>
                    <a:pt x="126359" y="403697"/>
                  </a:lnTo>
                  <a:lnTo>
                    <a:pt x="162846" y="420321"/>
                  </a:lnTo>
                  <a:lnTo>
                    <a:pt x="203324" y="436087"/>
                  </a:lnTo>
                  <a:lnTo>
                    <a:pt x="247588" y="450934"/>
                  </a:lnTo>
                  <a:lnTo>
                    <a:pt x="295432" y="464803"/>
                  </a:lnTo>
                  <a:lnTo>
                    <a:pt x="346651" y="477635"/>
                  </a:lnTo>
                  <a:lnTo>
                    <a:pt x="401038" y="489369"/>
                  </a:lnTo>
                  <a:lnTo>
                    <a:pt x="458388" y="499945"/>
                  </a:lnTo>
                  <a:lnTo>
                    <a:pt x="518495" y="509305"/>
                  </a:lnTo>
                  <a:lnTo>
                    <a:pt x="581153" y="517389"/>
                  </a:lnTo>
                  <a:lnTo>
                    <a:pt x="646157" y="524137"/>
                  </a:lnTo>
                  <a:lnTo>
                    <a:pt x="713300" y="529489"/>
                  </a:lnTo>
                  <a:lnTo>
                    <a:pt x="782378" y="533386"/>
                  </a:lnTo>
                  <a:lnTo>
                    <a:pt x="853184" y="535767"/>
                  </a:lnTo>
                  <a:lnTo>
                    <a:pt x="925512" y="536575"/>
                  </a:lnTo>
                  <a:lnTo>
                    <a:pt x="997840" y="535767"/>
                  </a:lnTo>
                  <a:lnTo>
                    <a:pt x="1068646" y="533386"/>
                  </a:lnTo>
                  <a:lnTo>
                    <a:pt x="1137724" y="529489"/>
                  </a:lnTo>
                  <a:lnTo>
                    <a:pt x="1204867" y="524137"/>
                  </a:lnTo>
                  <a:lnTo>
                    <a:pt x="1269871" y="517389"/>
                  </a:lnTo>
                  <a:lnTo>
                    <a:pt x="1332529" y="509305"/>
                  </a:lnTo>
                  <a:lnTo>
                    <a:pt x="1392636" y="499945"/>
                  </a:lnTo>
                  <a:lnTo>
                    <a:pt x="1449986" y="489369"/>
                  </a:lnTo>
                  <a:lnTo>
                    <a:pt x="1504373" y="477635"/>
                  </a:lnTo>
                  <a:lnTo>
                    <a:pt x="1555592" y="464803"/>
                  </a:lnTo>
                  <a:lnTo>
                    <a:pt x="1603436" y="450934"/>
                  </a:lnTo>
                  <a:lnTo>
                    <a:pt x="1647700" y="436087"/>
                  </a:lnTo>
                  <a:lnTo>
                    <a:pt x="1688178" y="420321"/>
                  </a:lnTo>
                  <a:lnTo>
                    <a:pt x="1724665" y="403697"/>
                  </a:lnTo>
                  <a:lnTo>
                    <a:pt x="1784841" y="368110"/>
                  </a:lnTo>
                  <a:lnTo>
                    <a:pt x="1826581" y="329803"/>
                  </a:lnTo>
                  <a:lnTo>
                    <a:pt x="1848240" y="289253"/>
                  </a:lnTo>
                  <a:lnTo>
                    <a:pt x="1851025" y="268287"/>
                  </a:lnTo>
                  <a:lnTo>
                    <a:pt x="1848240" y="247321"/>
                  </a:lnTo>
                  <a:lnTo>
                    <a:pt x="1826581" y="206771"/>
                  </a:lnTo>
                  <a:lnTo>
                    <a:pt x="1784841" y="168464"/>
                  </a:lnTo>
                  <a:lnTo>
                    <a:pt x="1724665" y="132877"/>
                  </a:lnTo>
                  <a:lnTo>
                    <a:pt x="1688178" y="116253"/>
                  </a:lnTo>
                  <a:lnTo>
                    <a:pt x="1647700" y="100487"/>
                  </a:lnTo>
                  <a:lnTo>
                    <a:pt x="1603436" y="85640"/>
                  </a:lnTo>
                  <a:lnTo>
                    <a:pt x="1555592" y="71771"/>
                  </a:lnTo>
                  <a:lnTo>
                    <a:pt x="1504373" y="58939"/>
                  </a:lnTo>
                  <a:lnTo>
                    <a:pt x="1449986" y="47205"/>
                  </a:lnTo>
                  <a:lnTo>
                    <a:pt x="1392636" y="36629"/>
                  </a:lnTo>
                  <a:lnTo>
                    <a:pt x="1332529" y="27269"/>
                  </a:lnTo>
                  <a:lnTo>
                    <a:pt x="1269871" y="19185"/>
                  </a:lnTo>
                  <a:lnTo>
                    <a:pt x="1204867" y="12437"/>
                  </a:lnTo>
                  <a:lnTo>
                    <a:pt x="1137724" y="7085"/>
                  </a:lnTo>
                  <a:lnTo>
                    <a:pt x="1068646" y="3188"/>
                  </a:lnTo>
                  <a:lnTo>
                    <a:pt x="997840" y="807"/>
                  </a:lnTo>
                  <a:lnTo>
                    <a:pt x="925512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99075" y="5102225"/>
              <a:ext cx="1851025" cy="536575"/>
            </a:xfrm>
            <a:custGeom>
              <a:avLst/>
              <a:gdLst/>
              <a:ahLst/>
              <a:cxnLst/>
              <a:rect l="l" t="t" r="r" b="b"/>
              <a:pathLst>
                <a:path w="1851025" h="536575">
                  <a:moveTo>
                    <a:pt x="0" y="268287"/>
                  </a:moveTo>
                  <a:lnTo>
                    <a:pt x="11000" y="226795"/>
                  </a:lnTo>
                  <a:lnTo>
                    <a:pt x="42906" y="187308"/>
                  </a:lnTo>
                  <a:lnTo>
                    <a:pt x="94070" y="150301"/>
                  </a:lnTo>
                  <a:lnTo>
                    <a:pt x="162846" y="116253"/>
                  </a:lnTo>
                  <a:lnTo>
                    <a:pt x="203324" y="100487"/>
                  </a:lnTo>
                  <a:lnTo>
                    <a:pt x="247588" y="85640"/>
                  </a:lnTo>
                  <a:lnTo>
                    <a:pt x="295433" y="71771"/>
                  </a:lnTo>
                  <a:lnTo>
                    <a:pt x="346651" y="58939"/>
                  </a:lnTo>
                  <a:lnTo>
                    <a:pt x="401038" y="47205"/>
                  </a:lnTo>
                  <a:lnTo>
                    <a:pt x="458388" y="36629"/>
                  </a:lnTo>
                  <a:lnTo>
                    <a:pt x="518495" y="27269"/>
                  </a:lnTo>
                  <a:lnTo>
                    <a:pt x="581153" y="19185"/>
                  </a:lnTo>
                  <a:lnTo>
                    <a:pt x="646157" y="12437"/>
                  </a:lnTo>
                  <a:lnTo>
                    <a:pt x="713300" y="7085"/>
                  </a:lnTo>
                  <a:lnTo>
                    <a:pt x="782378" y="3188"/>
                  </a:lnTo>
                  <a:lnTo>
                    <a:pt x="853184" y="807"/>
                  </a:lnTo>
                  <a:lnTo>
                    <a:pt x="925512" y="0"/>
                  </a:lnTo>
                  <a:lnTo>
                    <a:pt x="997840" y="807"/>
                  </a:lnTo>
                  <a:lnTo>
                    <a:pt x="1068646" y="3188"/>
                  </a:lnTo>
                  <a:lnTo>
                    <a:pt x="1137724" y="7085"/>
                  </a:lnTo>
                  <a:lnTo>
                    <a:pt x="1204867" y="12437"/>
                  </a:lnTo>
                  <a:lnTo>
                    <a:pt x="1269871" y="19185"/>
                  </a:lnTo>
                  <a:lnTo>
                    <a:pt x="1332529" y="27269"/>
                  </a:lnTo>
                  <a:lnTo>
                    <a:pt x="1392636" y="36629"/>
                  </a:lnTo>
                  <a:lnTo>
                    <a:pt x="1449986" y="47205"/>
                  </a:lnTo>
                  <a:lnTo>
                    <a:pt x="1504373" y="58939"/>
                  </a:lnTo>
                  <a:lnTo>
                    <a:pt x="1555591" y="71771"/>
                  </a:lnTo>
                  <a:lnTo>
                    <a:pt x="1603436" y="85640"/>
                  </a:lnTo>
                  <a:lnTo>
                    <a:pt x="1647700" y="100487"/>
                  </a:lnTo>
                  <a:lnTo>
                    <a:pt x="1688178" y="116253"/>
                  </a:lnTo>
                  <a:lnTo>
                    <a:pt x="1724665" y="132877"/>
                  </a:lnTo>
                  <a:lnTo>
                    <a:pt x="1784841" y="168464"/>
                  </a:lnTo>
                  <a:lnTo>
                    <a:pt x="1826581" y="206771"/>
                  </a:lnTo>
                  <a:lnTo>
                    <a:pt x="1848240" y="247320"/>
                  </a:lnTo>
                  <a:lnTo>
                    <a:pt x="1851025" y="268287"/>
                  </a:lnTo>
                  <a:lnTo>
                    <a:pt x="1848240" y="289254"/>
                  </a:lnTo>
                  <a:lnTo>
                    <a:pt x="1826581" y="329803"/>
                  </a:lnTo>
                  <a:lnTo>
                    <a:pt x="1784841" y="368110"/>
                  </a:lnTo>
                  <a:lnTo>
                    <a:pt x="1724665" y="403697"/>
                  </a:lnTo>
                  <a:lnTo>
                    <a:pt x="1688178" y="420321"/>
                  </a:lnTo>
                  <a:lnTo>
                    <a:pt x="1647700" y="436087"/>
                  </a:lnTo>
                  <a:lnTo>
                    <a:pt x="1603436" y="450934"/>
                  </a:lnTo>
                  <a:lnTo>
                    <a:pt x="1555591" y="464803"/>
                  </a:lnTo>
                  <a:lnTo>
                    <a:pt x="1504373" y="477635"/>
                  </a:lnTo>
                  <a:lnTo>
                    <a:pt x="1449986" y="489369"/>
                  </a:lnTo>
                  <a:lnTo>
                    <a:pt x="1392636" y="499945"/>
                  </a:lnTo>
                  <a:lnTo>
                    <a:pt x="1332529" y="509305"/>
                  </a:lnTo>
                  <a:lnTo>
                    <a:pt x="1269871" y="517389"/>
                  </a:lnTo>
                  <a:lnTo>
                    <a:pt x="1204867" y="524137"/>
                  </a:lnTo>
                  <a:lnTo>
                    <a:pt x="1137724" y="529489"/>
                  </a:lnTo>
                  <a:lnTo>
                    <a:pt x="1068646" y="533386"/>
                  </a:lnTo>
                  <a:lnTo>
                    <a:pt x="997840" y="535767"/>
                  </a:lnTo>
                  <a:lnTo>
                    <a:pt x="925512" y="536575"/>
                  </a:lnTo>
                  <a:lnTo>
                    <a:pt x="853184" y="535767"/>
                  </a:lnTo>
                  <a:lnTo>
                    <a:pt x="782378" y="533386"/>
                  </a:lnTo>
                  <a:lnTo>
                    <a:pt x="713300" y="529489"/>
                  </a:lnTo>
                  <a:lnTo>
                    <a:pt x="646157" y="524137"/>
                  </a:lnTo>
                  <a:lnTo>
                    <a:pt x="581153" y="517389"/>
                  </a:lnTo>
                  <a:lnTo>
                    <a:pt x="518495" y="509305"/>
                  </a:lnTo>
                  <a:lnTo>
                    <a:pt x="458388" y="499945"/>
                  </a:lnTo>
                  <a:lnTo>
                    <a:pt x="401038" y="489369"/>
                  </a:lnTo>
                  <a:lnTo>
                    <a:pt x="346651" y="477635"/>
                  </a:lnTo>
                  <a:lnTo>
                    <a:pt x="295433" y="464803"/>
                  </a:lnTo>
                  <a:lnTo>
                    <a:pt x="247588" y="450934"/>
                  </a:lnTo>
                  <a:lnTo>
                    <a:pt x="203324" y="436087"/>
                  </a:lnTo>
                  <a:lnTo>
                    <a:pt x="162846" y="420321"/>
                  </a:lnTo>
                  <a:lnTo>
                    <a:pt x="126359" y="403697"/>
                  </a:lnTo>
                  <a:lnTo>
                    <a:pt x="66183" y="368110"/>
                  </a:lnTo>
                  <a:lnTo>
                    <a:pt x="24443" y="329803"/>
                  </a:lnTo>
                  <a:lnTo>
                    <a:pt x="2784" y="289254"/>
                  </a:lnTo>
                  <a:lnTo>
                    <a:pt x="0" y="268287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647451" y="5207952"/>
            <a:ext cx="1052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K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w</a:t>
            </a:r>
            <a:r>
              <a:rPr sz="1800" spc="-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ed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05400" y="5918200"/>
            <a:ext cx="2171700" cy="901700"/>
            <a:chOff x="5105400" y="5918200"/>
            <a:chExt cx="2171700" cy="901700"/>
          </a:xfrm>
        </p:grpSpPr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200" y="5918200"/>
              <a:ext cx="2120900" cy="8636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5400" y="5943600"/>
              <a:ext cx="1600200" cy="8763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9700" y="5972175"/>
              <a:ext cx="1993900" cy="71437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5219700" y="5972175"/>
            <a:ext cx="1993900" cy="714375"/>
          </a:xfrm>
          <a:prstGeom prst="rect">
            <a:avLst/>
          </a:prstGeom>
          <a:ln w="12700">
            <a:solidFill>
              <a:srgbClr val="4A7EBB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89535" marR="701040">
              <a:lnSpc>
                <a:spcPts val="2100"/>
              </a:lnSpc>
              <a:spcBef>
                <a:spcPts val="670"/>
              </a:spcBef>
            </a:pPr>
            <a:r>
              <a:rPr sz="1800" spc="-4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spc="-35" dirty="0">
                <a:latin typeface="Calibri"/>
                <a:cs typeface="Calibri"/>
              </a:rPr>
              <a:t>f</a:t>
            </a:r>
            <a:r>
              <a:rPr sz="1800" dirty="0">
                <a:latin typeface="Calibri"/>
                <a:cs typeface="Calibri"/>
              </a:rPr>
              <a:t>o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nce  </a:t>
            </a:r>
            <a:r>
              <a:rPr sz="1800" spc="-5" dirty="0">
                <a:latin typeface="Calibri"/>
                <a:cs typeface="Calibri"/>
              </a:rPr>
              <a:t>Element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03269" y="4758740"/>
            <a:ext cx="2460625" cy="1570990"/>
          </a:xfrm>
          <a:custGeom>
            <a:avLst/>
            <a:gdLst/>
            <a:ahLst/>
            <a:cxnLst/>
            <a:rect l="l" t="t" r="r" b="b"/>
            <a:pathLst>
              <a:path w="2460625" h="1570989">
                <a:moveTo>
                  <a:pt x="1416431" y="1570634"/>
                </a:moveTo>
                <a:lnTo>
                  <a:pt x="1371612" y="1485912"/>
                </a:lnTo>
                <a:lnTo>
                  <a:pt x="1354988" y="1509153"/>
                </a:lnTo>
                <a:lnTo>
                  <a:pt x="16624" y="552526"/>
                </a:lnTo>
                <a:lnTo>
                  <a:pt x="0" y="575779"/>
                </a:lnTo>
                <a:lnTo>
                  <a:pt x="1338376" y="1532407"/>
                </a:lnTo>
                <a:lnTo>
                  <a:pt x="1321765" y="1555648"/>
                </a:lnTo>
                <a:lnTo>
                  <a:pt x="1416431" y="1570634"/>
                </a:lnTo>
                <a:close/>
              </a:path>
              <a:path w="2460625" h="1570989">
                <a:moveTo>
                  <a:pt x="2458262" y="1128763"/>
                </a:moveTo>
                <a:lnTo>
                  <a:pt x="2429700" y="1128077"/>
                </a:lnTo>
                <a:lnTo>
                  <a:pt x="2435593" y="880402"/>
                </a:lnTo>
                <a:lnTo>
                  <a:pt x="2407031" y="879729"/>
                </a:lnTo>
                <a:lnTo>
                  <a:pt x="2401138" y="1127404"/>
                </a:lnTo>
                <a:lnTo>
                  <a:pt x="2372563" y="1126718"/>
                </a:lnTo>
                <a:lnTo>
                  <a:pt x="2413381" y="1213434"/>
                </a:lnTo>
                <a:lnTo>
                  <a:pt x="2458262" y="1128763"/>
                </a:lnTo>
                <a:close/>
              </a:path>
              <a:path w="2460625" h="1570989">
                <a:moveTo>
                  <a:pt x="2460574" y="256057"/>
                </a:moveTo>
                <a:lnTo>
                  <a:pt x="2432024" y="257238"/>
                </a:lnTo>
                <a:lnTo>
                  <a:pt x="2421305" y="0"/>
                </a:lnTo>
                <a:lnTo>
                  <a:pt x="2392756" y="1181"/>
                </a:lnTo>
                <a:lnTo>
                  <a:pt x="2403475" y="258432"/>
                </a:lnTo>
                <a:lnTo>
                  <a:pt x="2374912" y="259626"/>
                </a:lnTo>
                <a:lnTo>
                  <a:pt x="2421318" y="343484"/>
                </a:lnTo>
                <a:lnTo>
                  <a:pt x="2460574" y="2560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8739" y="6569510"/>
            <a:ext cx="22174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83940" y="4423012"/>
            <a:ext cx="1224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61101" y="5876132"/>
            <a:ext cx="1137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Testing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425" y="90170"/>
            <a:ext cx="6409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Training</a:t>
            </a:r>
            <a:r>
              <a:rPr spc="-10" dirty="0"/>
              <a:t> vs.</a:t>
            </a:r>
            <a:r>
              <a:rPr spc="-15" dirty="0"/>
              <a:t> </a:t>
            </a:r>
            <a:r>
              <a:rPr spc="-110" dirty="0"/>
              <a:t>Test</a:t>
            </a:r>
            <a:r>
              <a:rPr spc="-15" dirty="0"/>
              <a:t> </a:t>
            </a:r>
            <a:r>
              <a:rPr spc="-5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853045" cy="24333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55600" marR="80010" indent="-342900">
              <a:lnSpc>
                <a:spcPct val="100299"/>
              </a:lnSpc>
              <a:spcBef>
                <a:spcPts val="8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60" dirty="0">
                <a:latin typeface="Calibri"/>
                <a:cs typeface="Calibri"/>
              </a:rPr>
              <a:t>We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generally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assume</a:t>
            </a:r>
            <a:r>
              <a:rPr sz="3200" spc="-5" dirty="0">
                <a:latin typeface="Calibri"/>
                <a:cs typeface="Calibri"/>
              </a:rPr>
              <a:t> that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training</a:t>
            </a:r>
            <a:r>
              <a:rPr sz="3200" dirty="0">
                <a:latin typeface="Calibri"/>
                <a:cs typeface="Calibri"/>
              </a:rPr>
              <a:t> and 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 </a:t>
            </a:r>
            <a:r>
              <a:rPr sz="3200" spc="-5" dirty="0">
                <a:latin typeface="Calibri"/>
                <a:cs typeface="Calibri"/>
              </a:rPr>
              <a:t>independently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drawn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from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overall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distribution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data</a:t>
            </a:r>
            <a:endParaRPr sz="3200">
              <a:latin typeface="Calibri"/>
              <a:cs typeface="Calibri"/>
            </a:endParaRPr>
          </a:p>
          <a:p>
            <a:pPr marL="755650" marR="5080" indent="-285750">
              <a:lnSpc>
                <a:spcPct val="101200"/>
              </a:lnSpc>
              <a:spcBef>
                <a:spcPts val="620"/>
              </a:spcBef>
            </a:pPr>
            <a:r>
              <a:rPr sz="2800" dirty="0">
                <a:latin typeface="Arial MT"/>
                <a:cs typeface="Arial MT"/>
              </a:rPr>
              <a:t>–</a:t>
            </a:r>
            <a:r>
              <a:rPr sz="2800" spc="-90" dirty="0">
                <a:latin typeface="Arial MT"/>
                <a:cs typeface="Arial MT"/>
              </a:rPr>
              <a:t> </a:t>
            </a:r>
            <a:r>
              <a:rPr sz="2800" spc="-55" dirty="0">
                <a:latin typeface="Calibri"/>
                <a:cs typeface="Calibri"/>
              </a:rPr>
              <a:t>We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call</a:t>
            </a:r>
            <a:r>
              <a:rPr sz="2800" spc="-5" dirty="0">
                <a:latin typeface="Calibri"/>
                <a:cs typeface="Calibri"/>
              </a:rPr>
              <a:t> this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“i.i.d”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which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stands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“independent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and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identically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distributed”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3919220"/>
            <a:ext cx="7740015" cy="2889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0" indent="-342900">
              <a:lnSpc>
                <a:spcPts val="3820"/>
              </a:lnSpc>
              <a:spcBef>
                <a:spcPts val="10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examples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are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not </a:t>
            </a:r>
            <a:r>
              <a:rPr sz="3200" spc="-5" dirty="0">
                <a:latin typeface="Calibri"/>
                <a:cs typeface="Calibri"/>
              </a:rPr>
              <a:t>independent,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ts val="3820"/>
              </a:lnSpc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collective</a:t>
            </a:r>
            <a:r>
              <a:rPr sz="3200" b="1" i="1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classification</a:t>
            </a:r>
            <a:endParaRPr sz="32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236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3200" dirty="0">
                <a:latin typeface="Calibri"/>
                <a:cs typeface="Calibri"/>
              </a:rPr>
              <a:t>If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test</a:t>
            </a:r>
            <a:r>
              <a:rPr sz="3200" spc="-5" dirty="0">
                <a:latin typeface="Calibri"/>
                <a:cs typeface="Calibri"/>
              </a:rPr>
              <a:t> distribution</a:t>
            </a:r>
            <a:r>
              <a:rPr sz="3200" dirty="0">
                <a:latin typeface="Calibri"/>
                <a:cs typeface="Calibri"/>
              </a:rPr>
              <a:t> is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20" dirty="0">
                <a:latin typeface="Calibri"/>
                <a:cs typeface="Calibri"/>
              </a:rPr>
              <a:t>different,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requires</a:t>
            </a:r>
            <a:endParaRPr sz="3200">
              <a:latin typeface="Calibri"/>
              <a:cs typeface="Calibri"/>
            </a:endParaRPr>
          </a:p>
          <a:p>
            <a:pPr marL="812800">
              <a:lnSpc>
                <a:spcPct val="100000"/>
              </a:lnSpc>
              <a:spcBef>
                <a:spcPts val="60"/>
              </a:spcBef>
            </a:pP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transfer</a:t>
            </a:r>
            <a:r>
              <a:rPr sz="3200" b="1" i="1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i="1" spc="-5" dirty="0">
                <a:solidFill>
                  <a:srgbClr val="FF0000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125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9869" y="107950"/>
            <a:ext cx="76835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When</a:t>
            </a:r>
            <a:r>
              <a:rPr sz="4000" spc="-20" dirty="0"/>
              <a:t> </a:t>
            </a:r>
            <a:r>
              <a:rPr sz="4000" dirty="0"/>
              <a:t>Do</a:t>
            </a:r>
            <a:r>
              <a:rPr sz="4000" spc="-15" dirty="0"/>
              <a:t> </a:t>
            </a:r>
            <a:r>
              <a:rPr sz="4000" spc="-75" dirty="0"/>
              <a:t>We</a:t>
            </a:r>
            <a:r>
              <a:rPr sz="4000" spc="-20" dirty="0"/>
              <a:t> </a:t>
            </a:r>
            <a:r>
              <a:rPr sz="4000" spc="-5" dirty="0"/>
              <a:t>Use</a:t>
            </a:r>
            <a:r>
              <a:rPr sz="4000" spc="-20" dirty="0"/>
              <a:t> </a:t>
            </a:r>
            <a:r>
              <a:rPr sz="4000" spc="-5" dirty="0"/>
              <a:t>Machine</a:t>
            </a:r>
            <a:r>
              <a:rPr sz="4000" spc="-25" dirty="0"/>
              <a:t> </a:t>
            </a:r>
            <a:r>
              <a:rPr sz="4000" spc="-5" dirty="0"/>
              <a:t>Learning?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36743"/>
            <a:ext cx="7489825" cy="21183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800" dirty="0">
                <a:latin typeface="Calibri"/>
                <a:cs typeface="Calibri"/>
              </a:rPr>
              <a:t>ML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used when: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dirty="0">
                <a:latin typeface="Calibri"/>
                <a:cs typeface="Calibri"/>
              </a:rPr>
              <a:t> does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exist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(navigating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 </a:t>
            </a:r>
            <a:r>
              <a:rPr sz="2400" spc="-10" dirty="0">
                <a:latin typeface="Calibri"/>
                <a:cs typeface="Calibri"/>
              </a:rPr>
              <a:t>Mars)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Humans can’t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explain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their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expertise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(speech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recognition)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must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customized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(personalized </a:t>
            </a:r>
            <a:r>
              <a:rPr sz="2400" spc="-5" dirty="0">
                <a:latin typeface="Calibri"/>
                <a:cs typeface="Calibri"/>
              </a:rPr>
              <a:t>medicine)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5" dirty="0">
                <a:latin typeface="Calibri"/>
                <a:cs typeface="Calibri"/>
              </a:rPr>
              <a:t> are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based on </a:t>
            </a:r>
            <a:r>
              <a:rPr sz="2400" spc="-10" dirty="0">
                <a:latin typeface="Calibri"/>
                <a:cs typeface="Calibri"/>
              </a:rPr>
              <a:t>huge</a:t>
            </a:r>
            <a:r>
              <a:rPr sz="2400" spc="-5" dirty="0">
                <a:latin typeface="Calibri"/>
                <a:cs typeface="Calibri"/>
              </a:rPr>
              <a:t> amounts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</a:t>
            </a:r>
            <a:r>
              <a:rPr sz="2400" spc="-15" dirty="0">
                <a:latin typeface="Calibri"/>
                <a:cs typeface="Calibri"/>
              </a:rPr>
              <a:t>data</a:t>
            </a:r>
            <a:r>
              <a:rPr sz="2400" spc="-5" dirty="0">
                <a:latin typeface="Calibri"/>
                <a:cs typeface="Calibri"/>
              </a:rPr>
              <a:t> (genomics)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5456343"/>
            <a:ext cx="6566534" cy="135318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495"/>
              </a:spcBef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isn’t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always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useful:</a:t>
            </a:r>
            <a:endParaRPr sz="2800">
              <a:latin typeface="Calibri"/>
              <a:cs typeface="Calibri"/>
            </a:endParaRPr>
          </a:p>
          <a:p>
            <a:pPr marL="8128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2400" spc="-10" dirty="0">
                <a:latin typeface="Calibri"/>
                <a:cs typeface="Calibri"/>
              </a:rPr>
              <a:t>There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need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5" dirty="0">
                <a:latin typeface="Calibri"/>
                <a:cs typeface="Calibri"/>
              </a:rPr>
              <a:t> “learn”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calculate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payroll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95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E.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Alpaydin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3291621"/>
            <a:ext cx="2082477" cy="166764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2200" y="3291621"/>
            <a:ext cx="2001169" cy="1667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65892" y="3287919"/>
            <a:ext cx="1973474" cy="167134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01889" y="3291621"/>
            <a:ext cx="1830026" cy="16676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493" y="90170"/>
            <a:ext cx="37833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Calibri"/>
                <a:cs typeface="Calibri"/>
              </a:rPr>
              <a:t>ML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in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</a:t>
            </a:r>
            <a:r>
              <a:rPr b="1" spc="-20" dirty="0">
                <a:latin typeface="Calibri"/>
                <a:cs typeface="Calibri"/>
              </a:rPr>
              <a:t> </a:t>
            </a:r>
            <a:r>
              <a:rPr b="1" spc="-5" dirty="0">
                <a:latin typeface="Calibri"/>
                <a:cs typeface="Calibri"/>
              </a:rPr>
              <a:t>Nutshell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7475855" cy="4147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5600" marR="756920" indent="-342900">
              <a:lnSpc>
                <a:spcPts val="3800"/>
              </a:lnSpc>
              <a:spcBef>
                <a:spcPts val="2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75" dirty="0">
                <a:latin typeface="Calibri"/>
                <a:cs typeface="Calibri"/>
              </a:rPr>
              <a:t>Tens</a:t>
            </a:r>
            <a:r>
              <a:rPr sz="3200" spc="-2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thousands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machine</a:t>
            </a:r>
            <a:r>
              <a:rPr sz="3200" spc="-1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algorithms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spc="-5" dirty="0">
                <a:latin typeface="Calibri"/>
                <a:cs typeface="Calibri"/>
              </a:rPr>
              <a:t>Hundreds</a:t>
            </a:r>
            <a:r>
              <a:rPr sz="2800" spc="-10" dirty="0">
                <a:latin typeface="Calibri"/>
                <a:cs typeface="Calibri"/>
              </a:rPr>
              <a:t> new </a:t>
            </a:r>
            <a:r>
              <a:rPr sz="2800" spc="-15" dirty="0">
                <a:latin typeface="Calibri"/>
                <a:cs typeface="Calibri"/>
              </a:rPr>
              <a:t>every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year</a:t>
            </a:r>
            <a:endParaRPr sz="2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 MT"/>
              <a:buChar char="–"/>
            </a:pPr>
            <a:endParaRPr sz="38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3200" spc="-25" dirty="0">
                <a:latin typeface="Calibri"/>
                <a:cs typeface="Calibri"/>
              </a:rPr>
              <a:t>Every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ML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algorithm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has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three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components:</a:t>
            </a:r>
            <a:endParaRPr sz="32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6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Representation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7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0" dirty="0">
                <a:latin typeface="Calibri"/>
                <a:cs typeface="Calibri"/>
              </a:rPr>
              <a:t>Optimization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640"/>
              </a:spcBef>
              <a:buFont typeface="Arial MT"/>
              <a:buChar char="–"/>
              <a:tabLst>
                <a:tab pos="75565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2106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3649" y="90170"/>
            <a:ext cx="76346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Various</a:t>
            </a:r>
            <a:r>
              <a:rPr spc="-25" dirty="0"/>
              <a:t> </a:t>
            </a:r>
            <a:r>
              <a:rPr spc="-5" dirty="0"/>
              <a:t>Function</a:t>
            </a:r>
            <a:r>
              <a:rPr spc="-30" dirty="0"/>
              <a:t> </a:t>
            </a:r>
            <a:r>
              <a:rPr spc="-20" dirty="0"/>
              <a:t>Representations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4925060" cy="4820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Numerical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Linear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Support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vector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machines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Symbolic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" dirty="0">
                <a:latin typeface="Calibri"/>
                <a:cs typeface="Calibri"/>
              </a:rPr>
              <a:t> propositional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Rules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first-order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predicate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logic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Instance-based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Nearest-neighbor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Case-based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37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Probabilistic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Naïve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Bayes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Bayesian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Hidden-Markov</a:t>
            </a:r>
            <a:r>
              <a:rPr sz="1800" spc="-5" dirty="0">
                <a:latin typeface="Calibri"/>
                <a:cs typeface="Calibri"/>
              </a:rPr>
              <a:t> Models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(HMMs)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Probabilistic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Context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Free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Grammars</a:t>
            </a:r>
            <a:r>
              <a:rPr sz="1800" spc="-5" dirty="0">
                <a:latin typeface="Calibri"/>
                <a:cs typeface="Calibri"/>
              </a:rPr>
              <a:t> (PCFGs)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Markov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45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948" y="0"/>
            <a:ext cx="59086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8800" marR="5080" indent="-1816735">
              <a:lnSpc>
                <a:spcPct val="100000"/>
              </a:lnSpc>
              <a:spcBef>
                <a:spcPts val="100"/>
              </a:spcBef>
            </a:pPr>
            <a:r>
              <a:rPr sz="4000" spc="-35" dirty="0"/>
              <a:t>Various </a:t>
            </a:r>
            <a:r>
              <a:rPr sz="4000" spc="-15" dirty="0"/>
              <a:t>Search/Optimization </a:t>
            </a:r>
            <a:r>
              <a:rPr sz="4000" spc="-890" dirty="0"/>
              <a:t> </a:t>
            </a:r>
            <a:r>
              <a:rPr sz="4000" spc="-5" dirty="0"/>
              <a:t>Algorithms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535940" y="1066292"/>
            <a:ext cx="3608070" cy="464375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Gradient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descent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Perceptron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Backpropagation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Dynamic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HMM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PCFG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Divide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Conquer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Decision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induction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Rule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Evolutionary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Computation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(GAs)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0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Genetic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Programming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(GP)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4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Neuro-evolution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25815" y="6429364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43973" y="90170"/>
            <a:ext cx="2456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25" dirty="0">
                <a:latin typeface="Calibri"/>
                <a:cs typeface="Calibri"/>
              </a:rPr>
              <a:t>Evaluation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31851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Accuracy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Precision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recall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Squared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error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Likelihood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Posterior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probability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/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Utility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Margin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Entropy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K-L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divergence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2429" y="90170"/>
            <a:ext cx="3279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solidFill>
                  <a:srgbClr val="C0504D"/>
                </a:solidFill>
                <a:latin typeface="Calibri"/>
                <a:cs typeface="Calibri"/>
              </a:rPr>
              <a:t>ML</a:t>
            </a:r>
            <a:r>
              <a:rPr b="1" spc="-3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5" dirty="0">
                <a:solidFill>
                  <a:srgbClr val="C0504D"/>
                </a:solidFill>
                <a:latin typeface="Calibri"/>
                <a:cs typeface="Calibri"/>
              </a:rPr>
              <a:t>in</a:t>
            </a:r>
            <a:r>
              <a:rPr b="1" spc="-25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b="1" spc="-20" dirty="0">
                <a:solidFill>
                  <a:srgbClr val="C0504D"/>
                </a:solidFill>
                <a:latin typeface="Calibri"/>
                <a:cs typeface="Calibri"/>
              </a:rPr>
              <a:t>Practice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339" y="1376680"/>
            <a:ext cx="7375525" cy="223520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Understand</a:t>
            </a:r>
            <a:r>
              <a:rPr sz="2400" spc="-5" dirty="0">
                <a:latin typeface="Calibri"/>
                <a:cs typeface="Calibri"/>
              </a:rPr>
              <a:t> domain, prior knowledge,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goals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20" dirty="0">
                <a:latin typeface="Calibri"/>
                <a:cs typeface="Calibri"/>
              </a:rPr>
              <a:t>Data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integration,</a:t>
            </a:r>
            <a:r>
              <a:rPr sz="2400" spc="-5" dirty="0">
                <a:latin typeface="Calibri"/>
                <a:cs typeface="Calibri"/>
              </a:rPr>
              <a:t> selection, </a:t>
            </a:r>
            <a:r>
              <a:rPr sz="2400" dirty="0">
                <a:latin typeface="Calibri"/>
                <a:cs typeface="Calibri"/>
              </a:rPr>
              <a:t>cleaning,</a:t>
            </a:r>
            <a:r>
              <a:rPr sz="2400" spc="-5" dirty="0">
                <a:latin typeface="Calibri"/>
                <a:cs typeface="Calibri"/>
              </a:rPr>
              <a:t> pre-processing, </a:t>
            </a:r>
            <a:r>
              <a:rPr sz="2400" spc="-15" dirty="0"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Learn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5" dirty="0">
                <a:latin typeface="Calibri"/>
                <a:cs typeface="Calibri"/>
              </a:rPr>
              <a:t>Interpret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results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Consolidate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deploy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discovered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knowledge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9700" y="1435100"/>
            <a:ext cx="1168400" cy="2286000"/>
            <a:chOff x="139700" y="1435100"/>
            <a:chExt cx="1168400" cy="22860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00" y="1435100"/>
              <a:ext cx="1168400" cy="2286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063" y="1476279"/>
              <a:ext cx="1041536" cy="215591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03200" y="1476279"/>
              <a:ext cx="1041400" cy="2156460"/>
            </a:xfrm>
            <a:custGeom>
              <a:avLst/>
              <a:gdLst/>
              <a:ahLst/>
              <a:cxnLst/>
              <a:rect l="l" t="t" r="r" b="b"/>
              <a:pathLst>
                <a:path w="1041400" h="2156460">
                  <a:moveTo>
                    <a:pt x="0" y="1258983"/>
                  </a:moveTo>
                  <a:lnTo>
                    <a:pt x="1312" y="1213761"/>
                  </a:lnTo>
                  <a:lnTo>
                    <a:pt x="5213" y="1169028"/>
                  </a:lnTo>
                  <a:lnTo>
                    <a:pt x="11647" y="1124846"/>
                  </a:lnTo>
                  <a:lnTo>
                    <a:pt x="20558" y="1081275"/>
                  </a:lnTo>
                  <a:lnTo>
                    <a:pt x="31890" y="1038378"/>
                  </a:lnTo>
                  <a:lnTo>
                    <a:pt x="45587" y="996218"/>
                  </a:lnTo>
                  <a:lnTo>
                    <a:pt x="61595" y="954855"/>
                  </a:lnTo>
                  <a:lnTo>
                    <a:pt x="79857" y="914352"/>
                  </a:lnTo>
                  <a:lnTo>
                    <a:pt x="100317" y="874771"/>
                  </a:lnTo>
                  <a:lnTo>
                    <a:pt x="122920" y="836174"/>
                  </a:lnTo>
                  <a:lnTo>
                    <a:pt x="147610" y="798622"/>
                  </a:lnTo>
                  <a:lnTo>
                    <a:pt x="174331" y="762177"/>
                  </a:lnTo>
                  <a:lnTo>
                    <a:pt x="203029" y="726902"/>
                  </a:lnTo>
                  <a:lnTo>
                    <a:pt x="233646" y="692859"/>
                  </a:lnTo>
                  <a:lnTo>
                    <a:pt x="266127" y="660109"/>
                  </a:lnTo>
                  <a:lnTo>
                    <a:pt x="300417" y="628714"/>
                  </a:lnTo>
                  <a:lnTo>
                    <a:pt x="336461" y="598736"/>
                  </a:lnTo>
                  <a:lnTo>
                    <a:pt x="374201" y="570237"/>
                  </a:lnTo>
                  <a:lnTo>
                    <a:pt x="413583" y="543280"/>
                  </a:lnTo>
                  <a:lnTo>
                    <a:pt x="454550" y="517925"/>
                  </a:lnTo>
                  <a:lnTo>
                    <a:pt x="497048" y="494235"/>
                  </a:lnTo>
                  <a:lnTo>
                    <a:pt x="541021" y="472272"/>
                  </a:lnTo>
                  <a:lnTo>
                    <a:pt x="586412" y="452098"/>
                  </a:lnTo>
                  <a:lnTo>
                    <a:pt x="633166" y="433774"/>
                  </a:lnTo>
                  <a:lnTo>
                    <a:pt x="681227" y="417363"/>
                  </a:lnTo>
                  <a:lnTo>
                    <a:pt x="730541" y="402927"/>
                  </a:lnTo>
                  <a:lnTo>
                    <a:pt x="781050" y="390527"/>
                  </a:lnTo>
                  <a:lnTo>
                    <a:pt x="781051" y="520699"/>
                  </a:lnTo>
                  <a:lnTo>
                    <a:pt x="1041400" y="231868"/>
                  </a:lnTo>
                  <a:lnTo>
                    <a:pt x="781051" y="0"/>
                  </a:lnTo>
                  <a:lnTo>
                    <a:pt x="781051" y="130176"/>
                  </a:lnTo>
                  <a:lnTo>
                    <a:pt x="730542" y="142575"/>
                  </a:lnTo>
                  <a:lnTo>
                    <a:pt x="681228" y="157012"/>
                  </a:lnTo>
                  <a:lnTo>
                    <a:pt x="633167" y="173423"/>
                  </a:lnTo>
                  <a:lnTo>
                    <a:pt x="586413" y="191746"/>
                  </a:lnTo>
                  <a:lnTo>
                    <a:pt x="541022" y="211921"/>
                  </a:lnTo>
                  <a:lnTo>
                    <a:pt x="497049" y="233884"/>
                  </a:lnTo>
                  <a:lnTo>
                    <a:pt x="454551" y="257574"/>
                  </a:lnTo>
                  <a:lnTo>
                    <a:pt x="413584" y="282928"/>
                  </a:lnTo>
                  <a:lnTo>
                    <a:pt x="374202" y="309886"/>
                  </a:lnTo>
                  <a:lnTo>
                    <a:pt x="336461" y="338385"/>
                  </a:lnTo>
                  <a:lnTo>
                    <a:pt x="300418" y="368362"/>
                  </a:lnTo>
                  <a:lnTo>
                    <a:pt x="266128" y="399757"/>
                  </a:lnTo>
                  <a:lnTo>
                    <a:pt x="233647" y="432507"/>
                  </a:lnTo>
                  <a:lnTo>
                    <a:pt x="203029" y="466551"/>
                  </a:lnTo>
                  <a:lnTo>
                    <a:pt x="174332" y="501826"/>
                  </a:lnTo>
                  <a:lnTo>
                    <a:pt x="147611" y="538270"/>
                  </a:lnTo>
                  <a:lnTo>
                    <a:pt x="122921" y="575822"/>
                  </a:lnTo>
                  <a:lnTo>
                    <a:pt x="100318" y="614420"/>
                  </a:lnTo>
                  <a:lnTo>
                    <a:pt x="79858" y="654001"/>
                  </a:lnTo>
                  <a:lnTo>
                    <a:pt x="61596" y="694504"/>
                  </a:lnTo>
                  <a:lnTo>
                    <a:pt x="45588" y="735866"/>
                  </a:lnTo>
                  <a:lnTo>
                    <a:pt x="31891" y="778027"/>
                  </a:lnTo>
                  <a:lnTo>
                    <a:pt x="20559" y="820923"/>
                  </a:lnTo>
                  <a:lnTo>
                    <a:pt x="11648" y="864494"/>
                  </a:lnTo>
                  <a:lnTo>
                    <a:pt x="5214" y="908677"/>
                  </a:lnTo>
                  <a:lnTo>
                    <a:pt x="1313" y="953409"/>
                  </a:lnTo>
                  <a:lnTo>
                    <a:pt x="0" y="998631"/>
                  </a:lnTo>
                  <a:lnTo>
                    <a:pt x="0" y="1258983"/>
                  </a:lnTo>
                  <a:lnTo>
                    <a:pt x="1274" y="1303749"/>
                  </a:lnTo>
                  <a:lnTo>
                    <a:pt x="5058" y="1347947"/>
                  </a:lnTo>
                  <a:lnTo>
                    <a:pt x="11291" y="1391525"/>
                  </a:lnTo>
                  <a:lnTo>
                    <a:pt x="19914" y="1434433"/>
                  </a:lnTo>
                  <a:lnTo>
                    <a:pt x="30867" y="1476618"/>
                  </a:lnTo>
                  <a:lnTo>
                    <a:pt x="44091" y="1518030"/>
                  </a:lnTo>
                  <a:lnTo>
                    <a:pt x="59526" y="1558616"/>
                  </a:lnTo>
                  <a:lnTo>
                    <a:pt x="77112" y="1598326"/>
                  </a:lnTo>
                  <a:lnTo>
                    <a:pt x="96790" y="1637109"/>
                  </a:lnTo>
                  <a:lnTo>
                    <a:pt x="118499" y="1674911"/>
                  </a:lnTo>
                  <a:lnTo>
                    <a:pt x="142181" y="1711684"/>
                  </a:lnTo>
                  <a:lnTo>
                    <a:pt x="167775" y="1747374"/>
                  </a:lnTo>
                  <a:lnTo>
                    <a:pt x="195223" y="1781931"/>
                  </a:lnTo>
                  <a:lnTo>
                    <a:pt x="224463" y="1815303"/>
                  </a:lnTo>
                  <a:lnTo>
                    <a:pt x="255437" y="1847439"/>
                  </a:lnTo>
                  <a:lnTo>
                    <a:pt x="288085" y="1878287"/>
                  </a:lnTo>
                  <a:lnTo>
                    <a:pt x="322348" y="1907797"/>
                  </a:lnTo>
                  <a:lnTo>
                    <a:pt x="358165" y="1935916"/>
                  </a:lnTo>
                  <a:lnTo>
                    <a:pt x="395476" y="1962593"/>
                  </a:lnTo>
                  <a:lnTo>
                    <a:pt x="434224" y="1987778"/>
                  </a:lnTo>
                  <a:lnTo>
                    <a:pt x="474346" y="2011417"/>
                  </a:lnTo>
                  <a:lnTo>
                    <a:pt x="515785" y="2033461"/>
                  </a:lnTo>
                  <a:lnTo>
                    <a:pt x="558480" y="2053858"/>
                  </a:lnTo>
                  <a:lnTo>
                    <a:pt x="602372" y="2072556"/>
                  </a:lnTo>
                  <a:lnTo>
                    <a:pt x="647400" y="2089504"/>
                  </a:lnTo>
                  <a:lnTo>
                    <a:pt x="693506" y="2104650"/>
                  </a:lnTo>
                  <a:lnTo>
                    <a:pt x="740629" y="2117944"/>
                  </a:lnTo>
                  <a:lnTo>
                    <a:pt x="788711" y="2129334"/>
                  </a:lnTo>
                  <a:lnTo>
                    <a:pt x="837691" y="2138767"/>
                  </a:lnTo>
                  <a:lnTo>
                    <a:pt x="887509" y="2146194"/>
                  </a:lnTo>
                  <a:lnTo>
                    <a:pt x="938106" y="2151563"/>
                  </a:lnTo>
                  <a:lnTo>
                    <a:pt x="989423" y="2154822"/>
                  </a:lnTo>
                  <a:lnTo>
                    <a:pt x="1041400" y="2155920"/>
                  </a:lnTo>
                  <a:lnTo>
                    <a:pt x="1041400" y="1895569"/>
                  </a:lnTo>
                  <a:lnTo>
                    <a:pt x="989994" y="1894489"/>
                  </a:lnTo>
                  <a:lnTo>
                    <a:pt x="939172" y="1891280"/>
                  </a:lnTo>
                  <a:lnTo>
                    <a:pt x="888999" y="1885990"/>
                  </a:lnTo>
                  <a:lnTo>
                    <a:pt x="839537" y="1878665"/>
                  </a:lnTo>
                  <a:lnTo>
                    <a:pt x="790850" y="1869353"/>
                  </a:lnTo>
                  <a:lnTo>
                    <a:pt x="743001" y="1858101"/>
                  </a:lnTo>
                  <a:lnTo>
                    <a:pt x="696054" y="1844957"/>
                  </a:lnTo>
                  <a:lnTo>
                    <a:pt x="650072" y="1829967"/>
                  </a:lnTo>
                  <a:lnTo>
                    <a:pt x="605118" y="1813178"/>
                  </a:lnTo>
                  <a:lnTo>
                    <a:pt x="561256" y="1794639"/>
                  </a:lnTo>
                  <a:lnTo>
                    <a:pt x="518550" y="1774396"/>
                  </a:lnTo>
                  <a:lnTo>
                    <a:pt x="477063" y="1752496"/>
                  </a:lnTo>
                  <a:lnTo>
                    <a:pt x="436858" y="1728986"/>
                  </a:lnTo>
                  <a:lnTo>
                    <a:pt x="397999" y="1703914"/>
                  </a:lnTo>
                  <a:lnTo>
                    <a:pt x="360549" y="1677327"/>
                  </a:lnTo>
                  <a:lnTo>
                    <a:pt x="324571" y="1649272"/>
                  </a:lnTo>
                  <a:lnTo>
                    <a:pt x="290130" y="1619797"/>
                  </a:lnTo>
                  <a:lnTo>
                    <a:pt x="257287" y="1588947"/>
                  </a:lnTo>
                  <a:lnTo>
                    <a:pt x="226108" y="1556772"/>
                  </a:lnTo>
                  <a:lnTo>
                    <a:pt x="196655" y="1523318"/>
                  </a:lnTo>
                  <a:lnTo>
                    <a:pt x="168992" y="1488631"/>
                  </a:lnTo>
                  <a:lnTo>
                    <a:pt x="143182" y="1452760"/>
                  </a:lnTo>
                  <a:lnTo>
                    <a:pt x="119288" y="1415751"/>
                  </a:lnTo>
                  <a:lnTo>
                    <a:pt x="97375" y="1377653"/>
                  </a:lnTo>
                  <a:lnTo>
                    <a:pt x="77505" y="1338511"/>
                  </a:lnTo>
                  <a:lnTo>
                    <a:pt x="59741" y="1298373"/>
                  </a:lnTo>
                  <a:lnTo>
                    <a:pt x="44148" y="1257286"/>
                  </a:lnTo>
                  <a:lnTo>
                    <a:pt x="30789" y="1215298"/>
                  </a:lnTo>
                  <a:lnTo>
                    <a:pt x="19727" y="1172456"/>
                  </a:lnTo>
                  <a:lnTo>
                    <a:pt x="11026" y="1128807"/>
                  </a:lnTo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56882" y="2429112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L</a:t>
            </a:r>
            <a:r>
              <a:rPr sz="2400" spc="-5" dirty="0">
                <a:latin typeface="Calibri"/>
                <a:cs typeface="Calibri"/>
              </a:rPr>
              <a:t>oo</a:t>
            </a:r>
            <a:r>
              <a:rPr sz="2400" dirty="0">
                <a:latin typeface="Calibri"/>
                <a:cs typeface="Calibri"/>
              </a:rPr>
              <a:t>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25815" y="6429364"/>
            <a:ext cx="18097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8018"/>
            <a:ext cx="263017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81512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1543" y="90170"/>
            <a:ext cx="73025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Lessons</a:t>
            </a:r>
            <a:r>
              <a:rPr spc="-10" dirty="0"/>
              <a:t> </a:t>
            </a:r>
            <a:r>
              <a:rPr spc="-5" dirty="0"/>
              <a:t>Learned</a:t>
            </a:r>
            <a:r>
              <a:rPr spc="-10" dirty="0"/>
              <a:t> </a:t>
            </a:r>
            <a:r>
              <a:rPr dirty="0"/>
              <a:t>about</a:t>
            </a:r>
            <a:r>
              <a:rPr spc="-15" dirty="0"/>
              <a:t> </a:t>
            </a:r>
            <a:r>
              <a:rPr dirty="0"/>
              <a:t>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125220"/>
            <a:ext cx="7994650" cy="46304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55600" marR="79375" indent="-342900">
              <a:lnSpc>
                <a:spcPct val="101200"/>
              </a:lnSpc>
              <a:spcBef>
                <a:spcPts val="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Learning</a:t>
            </a:r>
            <a:r>
              <a:rPr sz="2800" spc="-10" dirty="0">
                <a:latin typeface="Calibri"/>
                <a:cs typeface="Calibri"/>
              </a:rPr>
              <a:t> can</a:t>
            </a:r>
            <a:r>
              <a:rPr sz="2800" dirty="0">
                <a:latin typeface="Calibri"/>
                <a:cs typeface="Calibri"/>
              </a:rPr>
              <a:t> 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using</a:t>
            </a:r>
            <a:r>
              <a:rPr sz="2800" spc="-10" dirty="0">
                <a:latin typeface="Calibri"/>
                <a:cs typeface="Calibri"/>
              </a:rPr>
              <a:t> direct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or </a:t>
            </a:r>
            <a:r>
              <a:rPr sz="2800" spc="-10" dirty="0">
                <a:latin typeface="Calibri"/>
                <a:cs typeface="Calibri"/>
              </a:rPr>
              <a:t>indirect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experience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approximate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chosen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target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•"/>
            </a:pPr>
            <a:endParaRPr sz="3750">
              <a:latin typeface="Calibri"/>
              <a:cs typeface="Calibri"/>
            </a:endParaRPr>
          </a:p>
          <a:p>
            <a:pPr marL="355600" marR="10795" indent="-342900">
              <a:lnSpc>
                <a:spcPct val="1012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Function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approximation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can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viewed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search 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through</a:t>
            </a:r>
            <a:r>
              <a:rPr sz="2800" dirty="0">
                <a:latin typeface="Calibri"/>
                <a:cs typeface="Calibri"/>
              </a:rPr>
              <a:t> a </a:t>
            </a:r>
            <a:r>
              <a:rPr sz="2800" spc="-5" dirty="0">
                <a:latin typeface="Calibri"/>
                <a:cs typeface="Calibri"/>
              </a:rPr>
              <a:t>space of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functions)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for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one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best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fits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15" dirty="0">
                <a:latin typeface="Calibri"/>
                <a:cs typeface="Calibri"/>
              </a:rPr>
              <a:t>training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data.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3800">
              <a:latin typeface="Calibri"/>
              <a:cs typeface="Calibri"/>
            </a:endParaRPr>
          </a:p>
          <a:p>
            <a:pPr marL="355600" marR="5080" indent="-342900">
              <a:lnSpc>
                <a:spcPct val="997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learning methods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assume </a:t>
            </a:r>
            <a:r>
              <a:rPr sz="2800" spc="-25" dirty="0">
                <a:latin typeface="Calibri"/>
                <a:cs typeface="Calibri"/>
              </a:rPr>
              <a:t>different 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hypothesis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(representation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languages)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and/or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employ </a:t>
            </a:r>
            <a:r>
              <a:rPr sz="2800" spc="-25" dirty="0">
                <a:latin typeface="Calibri"/>
                <a:cs typeface="Calibri"/>
              </a:rPr>
              <a:t>different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techniques.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9681" y="2144077"/>
            <a:ext cx="4084954" cy="13690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100965">
              <a:lnSpc>
                <a:spcPct val="100400"/>
              </a:lnSpc>
              <a:spcBef>
                <a:spcPts val="75"/>
              </a:spcBef>
            </a:pPr>
            <a:r>
              <a:rPr dirty="0"/>
              <a:t>A </a:t>
            </a:r>
            <a:r>
              <a:rPr spc="-10" dirty="0"/>
              <a:t>Brief History </a:t>
            </a:r>
            <a:r>
              <a:rPr dirty="0"/>
              <a:t>of </a:t>
            </a:r>
            <a:r>
              <a:rPr spc="-980" dirty="0"/>
              <a:t> </a:t>
            </a:r>
            <a:r>
              <a:rPr dirty="0"/>
              <a:t>Machine</a:t>
            </a:r>
            <a:r>
              <a:rPr spc="-65" dirty="0"/>
              <a:t> </a:t>
            </a:r>
            <a:r>
              <a:rPr spc="-5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1789" y="90170"/>
            <a:ext cx="6419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5" dirty="0"/>
              <a:t>Machine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15720"/>
            <a:ext cx="6097270" cy="451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1950s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Samuel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checker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Selfridge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Pandemonium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1960s: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Neural networks: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20" dirty="0">
                <a:latin typeface="Calibri"/>
                <a:cs typeface="Calibri"/>
              </a:rPr>
              <a:t>Pattern</a:t>
            </a:r>
            <a:r>
              <a:rPr sz="1800" spc="-10" dirty="0">
                <a:latin typeface="Calibri"/>
                <a:cs typeface="Calibri"/>
              </a:rPr>
              <a:t> recognition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limit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Minsky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prove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limitations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Perceptron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1970s: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Symbolic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concept induction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Winston</a:t>
            </a:r>
            <a:r>
              <a:rPr sz="1800" spc="-10" dirty="0">
                <a:latin typeface="Arial MT"/>
                <a:cs typeface="Arial MT"/>
              </a:rPr>
              <a:t>’</a:t>
            </a:r>
            <a:r>
              <a:rPr sz="1800" spc="-10" dirty="0">
                <a:latin typeface="Calibri"/>
                <a:cs typeface="Calibri"/>
              </a:rPr>
              <a:t>s arch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learner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Expert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systems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knowledge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acquisition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bottleneck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Quinlan</a:t>
            </a:r>
            <a:r>
              <a:rPr sz="1800" dirty="0">
                <a:latin typeface="Arial MT"/>
                <a:cs typeface="Arial MT"/>
              </a:rPr>
              <a:t>’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ID3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Michalski</a:t>
            </a:r>
            <a:r>
              <a:rPr sz="1800" spc="-5" dirty="0">
                <a:latin typeface="Arial MT"/>
                <a:cs typeface="Arial MT"/>
              </a:rPr>
              <a:t>’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AQ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soybean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diagnosis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Scientific </a:t>
            </a:r>
            <a:r>
              <a:rPr sz="1800" spc="-10" dirty="0">
                <a:latin typeface="Calibri"/>
                <a:cs typeface="Calibri"/>
              </a:rPr>
              <a:t>discovery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BACON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Mathematical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discovery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1818639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328420"/>
            <a:ext cx="6864350" cy="502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1980s: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Advanced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tree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rule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Explanation-based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(EBL)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planning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problem solving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Utility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Analogy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Cognitive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architectures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Resurgence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neural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networks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(connectionism,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backpropagation)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Valiant</a:t>
            </a:r>
            <a:r>
              <a:rPr sz="1800" spc="-15" dirty="0">
                <a:latin typeface="Arial MT"/>
                <a:cs typeface="Arial MT"/>
              </a:rPr>
              <a:t>’</a:t>
            </a:r>
            <a:r>
              <a:rPr sz="1800" spc="-15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PAC</a:t>
            </a:r>
            <a:r>
              <a:rPr sz="1800" spc="-5" dirty="0">
                <a:latin typeface="Calibri"/>
                <a:cs typeface="Calibri"/>
              </a:rPr>
              <a:t> Learning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Theory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Focus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experimental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methodology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spc="-5" dirty="0">
                <a:latin typeface="Calibri"/>
                <a:cs typeface="Calibri"/>
              </a:rPr>
              <a:t>1990s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Adaptive </a:t>
            </a:r>
            <a:r>
              <a:rPr sz="1800" spc="-10" dirty="0">
                <a:latin typeface="Calibri"/>
                <a:cs typeface="Calibri"/>
              </a:rPr>
              <a:t>software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agents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web applications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Calibri"/>
                <a:cs typeface="Calibri"/>
              </a:rPr>
              <a:t>Text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0" dirty="0">
                <a:latin typeface="Calibri"/>
                <a:cs typeface="Calibri"/>
              </a:rPr>
              <a:t>Reinforcement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(RL)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Inductive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Programming </a:t>
            </a:r>
            <a:r>
              <a:rPr sz="1800" dirty="0">
                <a:latin typeface="Calibri"/>
                <a:cs typeface="Calibri"/>
              </a:rPr>
              <a:t>(ILP)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spcBef>
                <a:spcPts val="40"/>
              </a:spcBef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5" dirty="0">
                <a:latin typeface="Calibri"/>
                <a:cs typeface="Calibri"/>
              </a:rPr>
              <a:t>Ensembles: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Bagging,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Boosting,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Stacking</a:t>
            </a:r>
            <a:endParaRPr sz="1800">
              <a:latin typeface="Calibri"/>
              <a:cs typeface="Calibri"/>
            </a:endParaRPr>
          </a:p>
          <a:p>
            <a:pPr marL="755650" lvl="1" indent="-285750">
              <a:lnSpc>
                <a:spcPts val="213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1800" spc="-15" dirty="0">
                <a:latin typeface="Calibri"/>
                <a:cs typeface="Calibri"/>
              </a:rPr>
              <a:t>Bayes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learning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dirty="0"/>
              <a:t>53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2174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on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100" y="90170"/>
            <a:ext cx="8030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History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Machine</a:t>
            </a:r>
            <a:r>
              <a:rPr dirty="0"/>
              <a:t> </a:t>
            </a:r>
            <a:r>
              <a:rPr spc="-5" dirty="0"/>
              <a:t>Learning</a:t>
            </a:r>
            <a:r>
              <a:rPr spc="5" dirty="0"/>
              <a:t> </a:t>
            </a:r>
            <a:r>
              <a:rPr spc="-15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540" y="1290320"/>
            <a:ext cx="7795259" cy="510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79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2000s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Support </a:t>
            </a:r>
            <a:r>
              <a:rPr sz="2000" spc="-10" dirty="0">
                <a:latin typeface="Calibri"/>
                <a:cs typeface="Calibri"/>
              </a:rPr>
              <a:t>vector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machines</a:t>
            </a:r>
            <a:r>
              <a:rPr sz="2000" dirty="0">
                <a:latin typeface="Calibri"/>
                <a:cs typeface="Calibri"/>
              </a:rPr>
              <a:t> &amp;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kernel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Graphical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models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Statistical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relational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30" dirty="0">
                <a:latin typeface="Calibri"/>
                <a:cs typeface="Calibri"/>
              </a:rPr>
              <a:t>Transfer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Sequence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labeling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Collective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classification and structured outputs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</a:t>
            </a:r>
            <a:r>
              <a:rPr sz="1600" spc="-5" dirty="0">
                <a:latin typeface="Calibri"/>
                <a:cs typeface="Calibri"/>
              </a:rPr>
              <a:t>Compilers,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Debugging,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Graphics,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Security)</a:t>
            </a:r>
            <a:endParaRPr sz="16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E-mail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management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5" dirty="0">
                <a:latin typeface="Calibri"/>
                <a:cs typeface="Calibri"/>
              </a:rPr>
              <a:t>Personalized </a:t>
            </a:r>
            <a:r>
              <a:rPr sz="2000" spc="-5" dirty="0">
                <a:latin typeface="Calibri"/>
                <a:cs typeface="Calibri"/>
              </a:rPr>
              <a:t>assistants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learn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robotics 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59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2010s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16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Deep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20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for </a:t>
            </a:r>
            <a:r>
              <a:rPr sz="2000" spc="-5" dirty="0">
                <a:latin typeface="Calibri"/>
                <a:cs typeface="Calibri"/>
              </a:rPr>
              <a:t>big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data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10" dirty="0">
                <a:latin typeface="Calibri"/>
                <a:cs typeface="Calibri"/>
              </a:rPr>
              <a:t>Bayesian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methods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Multi-task </a:t>
            </a:r>
            <a:r>
              <a:rPr sz="2000" dirty="0">
                <a:latin typeface="Calibri"/>
                <a:cs typeface="Calibri"/>
              </a:rPr>
              <a:t>&amp;</a:t>
            </a:r>
            <a:r>
              <a:rPr sz="2000" spc="-10" dirty="0">
                <a:latin typeface="Calibri"/>
                <a:cs typeface="Calibri"/>
              </a:rPr>
              <a:t> lifelong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ts val="2150"/>
              </a:lnSpc>
              <a:buFont typeface="Arial MT"/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speech,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networks,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read,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etc.</a:t>
            </a:r>
            <a:endParaRPr sz="2000">
              <a:latin typeface="Calibri"/>
              <a:cs typeface="Calibri"/>
            </a:endParaRPr>
          </a:p>
          <a:p>
            <a:pPr marL="469900">
              <a:lnSpc>
                <a:spcPts val="2250"/>
              </a:lnSpc>
              <a:tabLst>
                <a:tab pos="755015" algn="l"/>
              </a:tabLst>
            </a:pPr>
            <a:r>
              <a:rPr sz="2000" dirty="0">
                <a:latin typeface="Arial MT"/>
                <a:cs typeface="Arial MT"/>
              </a:rPr>
              <a:t>–	</a:t>
            </a:r>
            <a:r>
              <a:rPr sz="2000" spc="-5" dirty="0">
                <a:latin typeface="Calibri"/>
                <a:cs typeface="Calibri"/>
              </a:rPr>
              <a:t>???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93" y="209232"/>
            <a:ext cx="8422640" cy="990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9725" marR="5080" indent="-1597660">
              <a:lnSpc>
                <a:spcPct val="113100"/>
              </a:lnSpc>
              <a:spcBef>
                <a:spcPts val="100"/>
              </a:spcBef>
            </a:pPr>
            <a:r>
              <a:rPr sz="2800" dirty="0"/>
              <a:t>A</a:t>
            </a:r>
            <a:r>
              <a:rPr sz="2800" spc="5" dirty="0"/>
              <a:t> </a:t>
            </a:r>
            <a:r>
              <a:rPr sz="2800" spc="-5" dirty="0"/>
              <a:t>classic</a:t>
            </a:r>
            <a:r>
              <a:rPr sz="2800" spc="10" dirty="0"/>
              <a:t> </a:t>
            </a:r>
            <a:r>
              <a:rPr sz="2800" spc="-20" dirty="0"/>
              <a:t>example</a:t>
            </a:r>
            <a:r>
              <a:rPr sz="2800" spc="-5" dirty="0"/>
              <a:t> of</a:t>
            </a:r>
            <a:r>
              <a:rPr sz="2800" dirty="0"/>
              <a:t> a </a:t>
            </a:r>
            <a:r>
              <a:rPr sz="2800" spc="-10" dirty="0"/>
              <a:t>task</a:t>
            </a:r>
            <a:r>
              <a:rPr sz="2800" spc="5" dirty="0"/>
              <a:t> </a:t>
            </a:r>
            <a:r>
              <a:rPr sz="2800" spc="-10" dirty="0"/>
              <a:t>that</a:t>
            </a:r>
            <a:r>
              <a:rPr sz="2800" spc="5" dirty="0"/>
              <a:t> </a:t>
            </a:r>
            <a:r>
              <a:rPr sz="2800" spc="-15" dirty="0"/>
              <a:t>requires</a:t>
            </a:r>
            <a:r>
              <a:rPr sz="2800" spc="15" dirty="0"/>
              <a:t> </a:t>
            </a:r>
            <a:r>
              <a:rPr sz="2800" spc="-5" dirty="0"/>
              <a:t>machine </a:t>
            </a:r>
            <a:r>
              <a:rPr sz="2800" spc="-10" dirty="0"/>
              <a:t>learning: </a:t>
            </a:r>
            <a:r>
              <a:rPr sz="2800" spc="-615" dirty="0"/>
              <a:t> </a:t>
            </a:r>
            <a:r>
              <a:rPr sz="2800" spc="-5" dirty="0"/>
              <a:t>It</a:t>
            </a:r>
            <a:r>
              <a:rPr sz="2800" dirty="0"/>
              <a:t> </a:t>
            </a:r>
            <a:r>
              <a:rPr sz="2800" spc="-5" dirty="0"/>
              <a:t>is</a:t>
            </a:r>
            <a:r>
              <a:rPr sz="2800" spc="10" dirty="0"/>
              <a:t> </a:t>
            </a:r>
            <a:r>
              <a:rPr sz="2800" spc="-10" dirty="0"/>
              <a:t>very</a:t>
            </a:r>
            <a:r>
              <a:rPr sz="2800" dirty="0"/>
              <a:t> </a:t>
            </a:r>
            <a:r>
              <a:rPr sz="2800" spc="-15" dirty="0"/>
              <a:t>hard</a:t>
            </a:r>
            <a:r>
              <a:rPr sz="2800" dirty="0"/>
              <a:t> </a:t>
            </a:r>
            <a:r>
              <a:rPr sz="2800" spc="-15" dirty="0"/>
              <a:t>to</a:t>
            </a:r>
            <a:r>
              <a:rPr sz="2800" dirty="0"/>
              <a:t> </a:t>
            </a:r>
            <a:r>
              <a:rPr sz="2800" spc="-20" dirty="0"/>
              <a:t>say</a:t>
            </a:r>
            <a:r>
              <a:rPr sz="2800" dirty="0"/>
              <a:t> </a:t>
            </a:r>
            <a:r>
              <a:rPr sz="2800" spc="-10" dirty="0"/>
              <a:t>what</a:t>
            </a:r>
            <a:r>
              <a:rPr sz="2800" spc="5" dirty="0"/>
              <a:t> </a:t>
            </a:r>
            <a:r>
              <a:rPr sz="2800" spc="-25" dirty="0"/>
              <a:t>makes</a:t>
            </a:r>
            <a:r>
              <a:rPr sz="2800" spc="5" dirty="0"/>
              <a:t> </a:t>
            </a:r>
            <a:r>
              <a:rPr sz="2800" dirty="0"/>
              <a:t>a 2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782637" y="1561048"/>
            <a:ext cx="7327900" cy="4999355"/>
            <a:chOff x="782637" y="1561048"/>
            <a:chExt cx="7327900" cy="4999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784" y="1561048"/>
              <a:ext cx="7104366" cy="49991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2162" y="2565400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0"/>
                  </a:moveTo>
                  <a:lnTo>
                    <a:pt x="5219700" y="0"/>
                  </a:lnTo>
                  <a:lnTo>
                    <a:pt x="5219700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31000" y="2565400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9975" y="4762500"/>
              <a:ext cx="1368425" cy="827405"/>
            </a:xfrm>
            <a:custGeom>
              <a:avLst/>
              <a:gdLst/>
              <a:ahLst/>
              <a:cxnLst/>
              <a:rect l="l" t="t" r="r" b="b"/>
              <a:pathLst>
                <a:path w="1368425" h="827404">
                  <a:moveTo>
                    <a:pt x="0" y="0"/>
                  </a:moveTo>
                  <a:lnTo>
                    <a:pt x="1368425" y="0"/>
                  </a:lnTo>
                  <a:lnTo>
                    <a:pt x="1368425" y="827088"/>
                  </a:lnTo>
                  <a:lnTo>
                    <a:pt x="0" y="827088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087" y="3681412"/>
              <a:ext cx="720725" cy="827405"/>
            </a:xfrm>
            <a:custGeom>
              <a:avLst/>
              <a:gdLst/>
              <a:ahLst/>
              <a:cxnLst/>
              <a:rect l="l" t="t" r="r" b="b"/>
              <a:pathLst>
                <a:path w="720725" h="827404">
                  <a:moveTo>
                    <a:pt x="0" y="0"/>
                  </a:moveTo>
                  <a:lnTo>
                    <a:pt x="720725" y="0"/>
                  </a:lnTo>
                  <a:lnTo>
                    <a:pt x="720725" y="827087"/>
                  </a:lnTo>
                  <a:lnTo>
                    <a:pt x="0" y="827087"/>
                  </a:lnTo>
                  <a:lnTo>
                    <a:pt x="0" y="0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6938" y="90170"/>
            <a:ext cx="7330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b="1" spc="-10" dirty="0">
                <a:latin typeface="Calibri"/>
                <a:cs typeface="Calibri"/>
              </a:rPr>
              <a:t>Examples method in ML</a:t>
            </a:r>
            <a:endParaRPr b="1" spc="-15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2740" y="1404620"/>
            <a:ext cx="3855720" cy="397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dirty="0">
                <a:latin typeface="Calibri"/>
                <a:cs typeface="Calibri"/>
              </a:rPr>
              <a:t>Supervised</a:t>
            </a:r>
            <a:r>
              <a:rPr sz="2800" b="1" spc="-3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Decision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tree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induction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Linear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Logistic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regression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79900"/>
              </a:lnSpc>
              <a:spcBef>
                <a:spcPts val="53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Support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vector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machines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kernel </a:t>
            </a:r>
            <a:r>
              <a:rPr sz="2400" spc="-5" dirty="0">
                <a:latin typeface="Calibri"/>
                <a:cs typeface="Calibri"/>
              </a:rPr>
              <a:t>methods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Model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ensembles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5" dirty="0">
                <a:latin typeface="Calibri"/>
                <a:cs typeface="Calibri"/>
              </a:rPr>
              <a:t>Bayesian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marR="79375" lvl="1" indent="-285750">
              <a:lnSpc>
                <a:spcPct val="79900"/>
              </a:lnSpc>
              <a:spcBef>
                <a:spcPts val="60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Neural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&amp;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deep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Learning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theory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6940" y="1404620"/>
            <a:ext cx="3880485" cy="348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5" dirty="0">
                <a:latin typeface="Calibri"/>
                <a:cs typeface="Calibri"/>
              </a:rPr>
              <a:t>Unsupervised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10" dirty="0">
                <a:latin typeface="Calibri"/>
                <a:cs typeface="Calibri"/>
              </a:rPr>
              <a:t>Clustering</a:t>
            </a:r>
            <a:endParaRPr sz="2400" dirty="0">
              <a:latin typeface="Calibri"/>
              <a:cs typeface="Calibri"/>
            </a:endParaRPr>
          </a:p>
          <a:p>
            <a:pPr marL="755650" marR="5080" lvl="1" indent="-755650" algn="r">
              <a:lnSpc>
                <a:spcPts val="284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Dimensionality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reduction</a:t>
            </a:r>
            <a:endParaRPr sz="2400" dirty="0">
              <a:latin typeface="Calibri"/>
              <a:cs typeface="Calibri"/>
            </a:endParaRPr>
          </a:p>
          <a:p>
            <a:pPr marL="342265" marR="50165" indent="-342265" algn="r">
              <a:lnSpc>
                <a:spcPts val="3320"/>
              </a:lnSpc>
              <a:buFont typeface="Arial MT"/>
              <a:buChar char="•"/>
              <a:tabLst>
                <a:tab pos="3422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Reinforcement</a:t>
            </a:r>
            <a:r>
              <a:rPr sz="2800" b="1" spc="-25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learning</a:t>
            </a:r>
            <a:endParaRPr sz="2800" dirty="0">
              <a:latin typeface="Calibri"/>
              <a:cs typeface="Calibri"/>
            </a:endParaRPr>
          </a:p>
          <a:p>
            <a:pPr marL="755650" marR="639445" lvl="1" indent="-285750">
              <a:lnSpc>
                <a:spcPct val="79900"/>
              </a:lnSpc>
              <a:spcBef>
                <a:spcPts val="615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spc="-35" dirty="0">
                <a:latin typeface="Calibri"/>
                <a:cs typeface="Calibri"/>
              </a:rPr>
              <a:t>Temporal </a:t>
            </a:r>
            <a:r>
              <a:rPr sz="2400" spc="-15" dirty="0">
                <a:latin typeface="Calibri"/>
                <a:cs typeface="Calibri"/>
              </a:rPr>
              <a:t>difference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20"/>
              </a:spcBef>
              <a:buFont typeface="Arial MT"/>
              <a:buChar char="–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Q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5" dirty="0">
                <a:latin typeface="Calibri"/>
                <a:cs typeface="Calibri"/>
              </a:rPr>
              <a:t>Evaluation</a:t>
            </a:r>
            <a:endParaRPr sz="2800" dirty="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b="1" spc="-10" dirty="0">
                <a:latin typeface="Calibri"/>
                <a:cs typeface="Calibri"/>
              </a:rPr>
              <a:t>Applications</a:t>
            </a:r>
            <a:endParaRPr sz="2800" dirty="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-6350" y="5473700"/>
            <a:ext cx="9156700" cy="1016000"/>
            <a:chOff x="-6350" y="5473700"/>
            <a:chExt cx="9156700" cy="1016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398152"/>
              <a:ext cx="9143999" cy="915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73700"/>
              <a:ext cx="9143999" cy="481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21852"/>
              <a:ext cx="9144000" cy="8763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5521852"/>
              <a:ext cx="9144000" cy="876300"/>
            </a:xfrm>
            <a:custGeom>
              <a:avLst/>
              <a:gdLst/>
              <a:ahLst/>
              <a:cxnLst/>
              <a:rect l="l" t="t" r="r" b="b"/>
              <a:pathLst>
                <a:path w="9144000" h="876300">
                  <a:moveTo>
                    <a:pt x="0" y="0"/>
                  </a:moveTo>
                  <a:lnTo>
                    <a:pt x="9144000" y="0"/>
                  </a:lnTo>
                  <a:lnTo>
                    <a:pt x="9144000" y="876300"/>
                  </a:lnTo>
                  <a:lnTo>
                    <a:pt x="0" y="876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A7E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54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7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9051"/>
            <a:ext cx="2077720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Geoffrey </a:t>
            </a:r>
            <a:r>
              <a:rPr sz="1400" spc="-5" dirty="0">
                <a:latin typeface="Calibri"/>
                <a:cs typeface="Calibri"/>
              </a:rPr>
              <a:t>Hinton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6476" y="109220"/>
            <a:ext cx="7111365" cy="99568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85470" marR="5080" indent="-573405">
              <a:lnSpc>
                <a:spcPts val="3800"/>
              </a:lnSpc>
              <a:spcBef>
                <a:spcPts val="240"/>
              </a:spcBef>
            </a:pPr>
            <a:r>
              <a:rPr sz="3200" dirty="0"/>
              <a:t>Some</a:t>
            </a:r>
            <a:r>
              <a:rPr sz="3200" spc="-15" dirty="0"/>
              <a:t> </a:t>
            </a:r>
            <a:r>
              <a:rPr sz="3200" spc="-10" dirty="0"/>
              <a:t>more</a:t>
            </a:r>
            <a:r>
              <a:rPr sz="3200" spc="-15" dirty="0"/>
              <a:t> examples</a:t>
            </a:r>
            <a:r>
              <a:rPr sz="3200" spc="-10" dirty="0"/>
              <a:t> </a:t>
            </a:r>
            <a:r>
              <a:rPr sz="3200" spc="-5" dirty="0"/>
              <a:t>of </a:t>
            </a:r>
            <a:r>
              <a:rPr sz="3200" spc="-15" dirty="0"/>
              <a:t>tasks</a:t>
            </a:r>
            <a:r>
              <a:rPr sz="3200" spc="-10" dirty="0"/>
              <a:t> that</a:t>
            </a:r>
            <a:r>
              <a:rPr sz="3200" spc="-5" dirty="0"/>
              <a:t> </a:t>
            </a:r>
            <a:r>
              <a:rPr sz="3200" spc="-15" dirty="0"/>
              <a:t>are</a:t>
            </a:r>
            <a:r>
              <a:rPr sz="3200" spc="-10" dirty="0"/>
              <a:t> </a:t>
            </a:r>
            <a:r>
              <a:rPr sz="3200" spc="-15" dirty="0"/>
              <a:t>best </a:t>
            </a:r>
            <a:r>
              <a:rPr sz="3200" spc="-710" dirty="0"/>
              <a:t> </a:t>
            </a:r>
            <a:r>
              <a:rPr sz="3200" spc="-10" dirty="0"/>
              <a:t>solved</a:t>
            </a:r>
            <a:r>
              <a:rPr sz="3200" dirty="0"/>
              <a:t> </a:t>
            </a:r>
            <a:r>
              <a:rPr sz="3200" spc="-5" dirty="0"/>
              <a:t>by </a:t>
            </a:r>
            <a:r>
              <a:rPr sz="3200" dirty="0"/>
              <a:t>using a learning</a:t>
            </a:r>
            <a:r>
              <a:rPr sz="3200" spc="5" dirty="0"/>
              <a:t> </a:t>
            </a:r>
            <a:r>
              <a:rPr sz="3200" spc="-5" dirty="0"/>
              <a:t>algorithm</a:t>
            </a:r>
            <a:endParaRPr sz="32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570230" indent="-342900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identities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facial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expressions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2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Handwritten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spoken words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Medical</a:t>
            </a:r>
            <a:r>
              <a:rPr sz="2400" spc="-5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5" dirty="0"/>
              <a:t>Generating</a:t>
            </a:r>
            <a:r>
              <a:rPr sz="2800" spc="-35" dirty="0"/>
              <a:t> </a:t>
            </a:r>
            <a:r>
              <a:rPr sz="2800" spc="-15" dirty="0"/>
              <a:t>patterns: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Generating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images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motion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sequences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Recognizing</a:t>
            </a:r>
            <a:r>
              <a:rPr sz="2800" spc="-40" dirty="0"/>
              <a:t> </a:t>
            </a:r>
            <a:r>
              <a:rPr sz="2800" spc="-5" dirty="0"/>
              <a:t>anomalies: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credit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card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transactions</a:t>
            </a:r>
            <a:endParaRPr sz="2400">
              <a:latin typeface="Calibri"/>
              <a:cs typeface="Calibri"/>
            </a:endParaRPr>
          </a:p>
          <a:p>
            <a:pPr marL="970280" lvl="1" indent="-285750">
              <a:lnSpc>
                <a:spcPct val="100000"/>
              </a:lnSpc>
              <a:spcBef>
                <a:spcPts val="32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Unusual 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patterns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of</a:t>
            </a:r>
            <a:r>
              <a:rPr sz="2400" spc="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sensor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readings in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a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nuclear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power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plant</a:t>
            </a:r>
            <a:endParaRPr sz="2400">
              <a:latin typeface="Calibri"/>
              <a:cs typeface="Calibri"/>
            </a:endParaRPr>
          </a:p>
          <a:p>
            <a:pPr marL="570230" indent="-342900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569595" algn="l"/>
                <a:tab pos="570230" algn="l"/>
              </a:tabLst>
            </a:pPr>
            <a:r>
              <a:rPr sz="2800" spc="-10" dirty="0"/>
              <a:t>Prediction:</a:t>
            </a:r>
            <a:endParaRPr sz="2800"/>
          </a:p>
          <a:p>
            <a:pPr marL="970280" lvl="1" indent="-285750">
              <a:lnSpc>
                <a:spcPct val="100000"/>
              </a:lnSpc>
              <a:spcBef>
                <a:spcPts val="340"/>
              </a:spcBef>
              <a:buFont typeface="Arial MT"/>
              <a:buChar char="–"/>
              <a:tabLst>
                <a:tab pos="970280" algn="l"/>
              </a:tabLst>
            </a:pPr>
            <a:r>
              <a:rPr sz="2400" spc="-10" dirty="0">
                <a:solidFill>
                  <a:srgbClr val="4F81BD"/>
                </a:solidFill>
                <a:latin typeface="Calibri"/>
                <a:cs typeface="Calibri"/>
              </a:rPr>
              <a:t>Future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stock </a:t>
            </a:r>
            <a:r>
              <a:rPr sz="2400" dirty="0">
                <a:solidFill>
                  <a:srgbClr val="4F81BD"/>
                </a:solidFill>
                <a:latin typeface="Calibri"/>
                <a:cs typeface="Calibri"/>
              </a:rPr>
              <a:t>prices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or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F81BD"/>
                </a:solidFill>
                <a:latin typeface="Calibri"/>
                <a:cs typeface="Calibri"/>
              </a:rPr>
              <a:t>currency</a:t>
            </a:r>
            <a:r>
              <a:rPr sz="2400" spc="-15" dirty="0">
                <a:solidFill>
                  <a:srgbClr val="4F81BD"/>
                </a:solidFill>
                <a:latin typeface="Calibri"/>
                <a:cs typeface="Calibri"/>
              </a:rPr>
              <a:t> exchange </a:t>
            </a:r>
            <a:r>
              <a:rPr sz="2400" spc="-20" dirty="0">
                <a:solidFill>
                  <a:srgbClr val="4F81BD"/>
                </a:solidFill>
                <a:latin typeface="Calibri"/>
                <a:cs typeface="Calibri"/>
              </a:rPr>
              <a:t>rates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78202" y="6429364"/>
            <a:ext cx="1536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6578018"/>
            <a:ext cx="2106295" cy="24257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Pedro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Domingos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07355" y="90170"/>
            <a:ext cx="47307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Sample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10" dirty="0">
                <a:latin typeface="Calibri"/>
                <a:cs typeface="Calibri"/>
              </a:rPr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049020"/>
            <a:ext cx="3644900" cy="430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0" dirty="0">
                <a:latin typeface="Calibri"/>
                <a:cs typeface="Calibri"/>
              </a:rPr>
              <a:t>Web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Computational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biology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Finance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E-commerce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-20" dirty="0">
                <a:latin typeface="Calibri"/>
                <a:cs typeface="Calibri"/>
              </a:rPr>
              <a:t> exploration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0" dirty="0">
                <a:latin typeface="Calibri"/>
                <a:cs typeface="Calibri"/>
              </a:rPr>
              <a:t>Robotics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15" dirty="0">
                <a:latin typeface="Calibri"/>
                <a:cs typeface="Calibri"/>
              </a:rPr>
              <a:t>Information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extraction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ts val="332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Calibri"/>
                <a:cs typeface="Calibri"/>
              </a:rPr>
              <a:t>Social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Calibri"/>
                <a:cs typeface="Calibri"/>
              </a:rPr>
              <a:t>Debugging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software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45" dirty="0">
                <a:latin typeface="Calibri"/>
                <a:cs typeface="Calibri"/>
              </a:rPr>
              <a:t>[Your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favorite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area]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Samuel’s</a:t>
            </a:r>
            <a:r>
              <a:rPr spc="-35" dirty="0"/>
              <a:t> </a:t>
            </a:r>
            <a:r>
              <a:rPr spc="-25" dirty="0"/>
              <a:t>Checkers-Player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25220"/>
            <a:ext cx="8014970" cy="149098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299"/>
              </a:lnSpc>
              <a:spcBef>
                <a:spcPts val="85"/>
              </a:spcBef>
              <a:tabLst>
                <a:tab pos="4319905" algn="l"/>
              </a:tabLst>
            </a:pPr>
            <a:r>
              <a:rPr sz="3200" dirty="0">
                <a:latin typeface="Calibri"/>
                <a:cs typeface="Calibri"/>
              </a:rPr>
              <a:t>“Machine</a:t>
            </a:r>
            <a:r>
              <a:rPr sz="3200" spc="-10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Learning: </a:t>
            </a:r>
            <a:r>
              <a:rPr sz="3200" spc="-5" dirty="0">
                <a:latin typeface="Calibri"/>
                <a:cs typeface="Calibri"/>
              </a:rPr>
              <a:t>Field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of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study</a:t>
            </a:r>
            <a:r>
              <a:rPr sz="3200" spc="-5" dirty="0">
                <a:latin typeface="Calibri"/>
                <a:cs typeface="Calibri"/>
              </a:rPr>
              <a:t> that gives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computers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the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ability</a:t>
            </a:r>
            <a:r>
              <a:rPr sz="3200" spc="-5" dirty="0">
                <a:latin typeface="Calibri"/>
                <a:cs typeface="Calibri"/>
              </a:rPr>
              <a:t> </a:t>
            </a:r>
            <a:r>
              <a:rPr sz="3200" spc="-15" dirty="0">
                <a:latin typeface="Calibri"/>
                <a:cs typeface="Calibri"/>
              </a:rPr>
              <a:t>to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learn</a:t>
            </a:r>
            <a:r>
              <a:rPr sz="3200" spc="5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without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5" dirty="0">
                <a:latin typeface="Calibri"/>
                <a:cs typeface="Calibri"/>
              </a:rPr>
              <a:t>being </a:t>
            </a:r>
            <a:r>
              <a:rPr sz="3200" dirty="0">
                <a:latin typeface="Calibri"/>
                <a:cs typeface="Calibri"/>
              </a:rPr>
              <a:t> </a:t>
            </a:r>
            <a:r>
              <a:rPr sz="3200" spc="-10" dirty="0">
                <a:latin typeface="Calibri"/>
                <a:cs typeface="Calibri"/>
              </a:rPr>
              <a:t>explicitly</a:t>
            </a:r>
            <a:r>
              <a:rPr sz="3200" spc="15" dirty="0">
                <a:latin typeface="Calibri"/>
                <a:cs typeface="Calibri"/>
              </a:rPr>
              <a:t> </a:t>
            </a:r>
            <a:r>
              <a:rPr sz="3200" spc="-30" dirty="0">
                <a:latin typeface="Calibri"/>
                <a:cs typeface="Calibri"/>
              </a:rPr>
              <a:t>programmed.”	</a:t>
            </a:r>
            <a:r>
              <a:rPr sz="3200" spc="-5" dirty="0">
                <a:latin typeface="Calibri"/>
                <a:cs typeface="Calibri"/>
              </a:rPr>
              <a:t>-Arthur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Samuel</a:t>
            </a:r>
            <a:r>
              <a:rPr sz="3200" spc="-25" dirty="0">
                <a:latin typeface="Calibri"/>
                <a:cs typeface="Calibri"/>
              </a:rPr>
              <a:t> </a:t>
            </a:r>
            <a:r>
              <a:rPr sz="3200" dirty="0">
                <a:latin typeface="Calibri"/>
                <a:cs typeface="Calibri"/>
              </a:rPr>
              <a:t>(1959)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2311" y="3149600"/>
            <a:ext cx="5899377" cy="3314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03602" y="6422072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165" y="90170"/>
            <a:ext cx="59886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Defining</a:t>
            </a:r>
            <a:r>
              <a:rPr spc="-15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15" dirty="0"/>
              <a:t> </a:t>
            </a:r>
            <a:r>
              <a:rPr spc="-85" dirty="0"/>
              <a:t>Task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63150" y="1047115"/>
            <a:ext cx="6676390" cy="528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4940" marR="5080" indent="904240">
              <a:lnSpc>
                <a:spcPct val="113100"/>
              </a:lnSpc>
              <a:spcBef>
                <a:spcPts val="100"/>
              </a:spcBef>
            </a:pP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Improve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on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task </a:t>
            </a:r>
            <a:r>
              <a:rPr sz="2800" spc="-150" dirty="0">
                <a:solidFill>
                  <a:srgbClr val="FF3300"/>
                </a:solidFill>
                <a:latin typeface="Calibri"/>
                <a:cs typeface="Calibri"/>
              </a:rPr>
              <a:t>T,</a:t>
            </a:r>
            <a:r>
              <a:rPr sz="2800" spc="-14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with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respect </a:t>
            </a:r>
            <a:r>
              <a:rPr sz="2800" spc="-15" dirty="0">
                <a:solidFill>
                  <a:srgbClr val="FF3300"/>
                </a:solidFill>
                <a:latin typeface="Calibri"/>
                <a:cs typeface="Calibri"/>
              </a:rPr>
              <a:t>to 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</a:t>
            </a:r>
            <a:r>
              <a:rPr sz="2800" spc="-60" dirty="0">
                <a:solidFill>
                  <a:srgbClr val="FF3300"/>
                </a:solidFill>
                <a:latin typeface="Calibri"/>
                <a:cs typeface="Calibri"/>
              </a:rPr>
              <a:t>f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orma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 m</a:t>
            </a:r>
            <a:r>
              <a:rPr sz="2800" spc="-25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t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c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345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,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b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a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s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d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o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</a:t>
            </a:r>
            <a:r>
              <a:rPr sz="2800" spc="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x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p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ri</a:t>
            </a:r>
            <a:r>
              <a:rPr sz="2800" spc="-1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nce</a:t>
            </a:r>
            <a:r>
              <a:rPr sz="2800" spc="-5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3300"/>
                </a:solidFill>
                <a:latin typeface="Calibri"/>
                <a:cs typeface="Calibri"/>
              </a:rPr>
              <a:t>E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2435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10" dirty="0">
                <a:latin typeface="Calibri"/>
                <a:cs typeface="Calibri"/>
              </a:rPr>
              <a:t> Playing </a:t>
            </a:r>
            <a:r>
              <a:rPr sz="1800" spc="-15" dirty="0">
                <a:latin typeface="Calibri"/>
                <a:cs typeface="Calibri"/>
              </a:rPr>
              <a:t>checkers</a:t>
            </a:r>
            <a:endParaRPr sz="1800">
              <a:latin typeface="Calibri"/>
              <a:cs typeface="Calibri"/>
            </a:endParaRPr>
          </a:p>
          <a:p>
            <a:pPr marL="12700" marR="1220470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arbitrary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opponent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Playing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practice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games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against</a:t>
            </a:r>
            <a:r>
              <a:rPr sz="1800" spc="-5" dirty="0">
                <a:latin typeface="Calibri"/>
                <a:cs typeface="Calibri"/>
              </a:rPr>
              <a:t> itself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80"/>
              </a:lnSpc>
              <a:spcBef>
                <a:spcPts val="172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-5" dirty="0">
                <a:latin typeface="Calibri"/>
                <a:cs typeface="Calibri"/>
              </a:rPr>
              <a:t> Recognizing </a:t>
            </a:r>
            <a:r>
              <a:rPr sz="1800" spc="-10" dirty="0">
                <a:latin typeface="Calibri"/>
                <a:cs typeface="Calibri"/>
              </a:rPr>
              <a:t>hand-written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Percentage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correctly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classified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human-labeled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handwritten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words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30"/>
              </a:lnSpc>
              <a:spcBef>
                <a:spcPts val="1739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Driving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four-lane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highways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sensors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50"/>
              </a:lnSpc>
            </a:pPr>
            <a:r>
              <a:rPr sz="1800" spc="-5" dirty="0">
                <a:latin typeface="Calibri"/>
                <a:cs typeface="Calibri"/>
              </a:rPr>
              <a:t>P: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Average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distance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traveled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before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human-judged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error</a:t>
            </a:r>
            <a:endParaRPr sz="1800">
              <a:latin typeface="Calibri"/>
              <a:cs typeface="Calibri"/>
            </a:endParaRPr>
          </a:p>
          <a:p>
            <a:pPr marL="274320" marR="682625" indent="-262255">
              <a:lnSpc>
                <a:spcPts val="1900"/>
              </a:lnSpc>
              <a:spcBef>
                <a:spcPts val="200"/>
              </a:spcBef>
            </a:pP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steering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commands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recorded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observing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driver.</a:t>
            </a:r>
            <a:endParaRPr sz="1800">
              <a:latin typeface="Calibri"/>
              <a:cs typeface="Calibri"/>
            </a:endParaRPr>
          </a:p>
          <a:p>
            <a:pPr marL="12700" marR="1724660" algn="just">
              <a:lnSpc>
                <a:spcPct val="90300"/>
              </a:lnSpc>
              <a:spcBef>
                <a:spcPts val="1930"/>
              </a:spcBef>
            </a:pPr>
            <a:r>
              <a:rPr sz="1800" spc="-60" dirty="0">
                <a:latin typeface="Calibri"/>
                <a:cs typeface="Calibri"/>
              </a:rPr>
              <a:t>T: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Categorize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messages</a:t>
            </a:r>
            <a:r>
              <a:rPr sz="1800" dirty="0">
                <a:latin typeface="Calibri"/>
                <a:cs typeface="Calibri"/>
              </a:rPr>
              <a:t> 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10" dirty="0">
                <a:latin typeface="Calibri"/>
                <a:cs typeface="Calibri"/>
              </a:rPr>
              <a:t>legitimate. </a:t>
            </a:r>
            <a:r>
              <a:rPr sz="1800" spc="-5" dirty="0">
                <a:latin typeface="Calibri"/>
                <a:cs typeface="Calibri"/>
              </a:rPr>
              <a:t> P: </a:t>
            </a:r>
            <a:r>
              <a:rPr sz="1800" spc="-15" dirty="0">
                <a:latin typeface="Calibri"/>
                <a:cs typeface="Calibri"/>
              </a:rPr>
              <a:t>Percentage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email messages </a:t>
            </a:r>
            <a:r>
              <a:rPr sz="1800" spc="-10" dirty="0">
                <a:latin typeface="Calibri"/>
                <a:cs typeface="Calibri"/>
              </a:rPr>
              <a:t>correctly </a:t>
            </a:r>
            <a:r>
              <a:rPr sz="1800" spc="-5" dirty="0">
                <a:latin typeface="Calibri"/>
                <a:cs typeface="Calibri"/>
              </a:rPr>
              <a:t>classified.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Database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emails,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human-given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6569510"/>
            <a:ext cx="181863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Calibri"/>
                <a:cs typeface="Calibri"/>
              </a:rPr>
              <a:t>Slide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credit: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Mooney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815" y="6422072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10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2206</Words>
  <Application>Microsoft Office PowerPoint</Application>
  <PresentationFormat>On-screen Show (4:3)</PresentationFormat>
  <Paragraphs>487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MS PGothic</vt:lpstr>
      <vt:lpstr>Arial</vt:lpstr>
      <vt:lpstr>Arial MT</vt:lpstr>
      <vt:lpstr>Calibri</vt:lpstr>
      <vt:lpstr>Georgia</vt:lpstr>
      <vt:lpstr>Microsoft Sans Serif</vt:lpstr>
      <vt:lpstr>Symbol</vt:lpstr>
      <vt:lpstr>Times New Roman</vt:lpstr>
      <vt:lpstr>Wingdings</vt:lpstr>
      <vt:lpstr>Office Theme</vt:lpstr>
      <vt:lpstr> Introduction to  Machine Learning</vt:lpstr>
      <vt:lpstr>What is Machine Learning?</vt:lpstr>
      <vt:lpstr>Traditional Programming</vt:lpstr>
      <vt:lpstr>When Do We Use Machine Learning?</vt:lpstr>
      <vt:lpstr>A classic example of a task that requires machine learning:  It is very hard to say what makes a 2</vt:lpstr>
      <vt:lpstr>Some more examples of tasks that are best  solved by using a learning algorithm</vt:lpstr>
      <vt:lpstr>Sample Applications</vt:lpstr>
      <vt:lpstr>Samuel’s Checkers-Player</vt:lpstr>
      <vt:lpstr>Defining the Learning Task</vt:lpstr>
      <vt:lpstr>State of the Art Applications of  Machine Learning</vt:lpstr>
      <vt:lpstr>Autonomous Cars</vt:lpstr>
      <vt:lpstr>Autonomous Car Sensors</vt:lpstr>
      <vt:lpstr>Autonomous Car Technology</vt:lpstr>
      <vt:lpstr>Deep Belief Net on Face Images</vt:lpstr>
      <vt:lpstr>Learning of Object Parts</vt:lpstr>
      <vt:lpstr>Training on Multiple Objects</vt:lpstr>
      <vt:lpstr>Scene Labeling via Deep Learning</vt:lpstr>
      <vt:lpstr>Inference from Deep Learned Models</vt:lpstr>
      <vt:lpstr>Machine Learning in  Automatic Speech Recognition</vt:lpstr>
      <vt:lpstr>Impact of Deep Learning in Speech Technology</vt:lpstr>
      <vt:lpstr>Types of Learning</vt:lpstr>
      <vt:lpstr>Types of Learning</vt:lpstr>
      <vt:lpstr>Supervised Learning: Regression</vt:lpstr>
      <vt:lpstr>Supervised Learning: Classification</vt:lpstr>
      <vt:lpstr>Supervised Learning: Classification</vt:lpstr>
      <vt:lpstr>Supervised Learning: Classification</vt:lpstr>
      <vt:lpstr>Supervised Learning</vt:lpstr>
      <vt:lpstr>Unsupervised Learning</vt:lpstr>
      <vt:lpstr>Unsupervised Learning</vt:lpstr>
      <vt:lpstr>Unsupervised Learning</vt:lpstr>
      <vt:lpstr>Unsupervised Learning</vt:lpstr>
      <vt:lpstr>Unsupervised Learning</vt:lpstr>
      <vt:lpstr>Reinforcement Learning</vt:lpstr>
      <vt:lpstr>The Agent-Environment Interface</vt:lpstr>
      <vt:lpstr>Reinforcement Learning</vt:lpstr>
      <vt:lpstr>Inverse Reinforcement Learning</vt:lpstr>
      <vt:lpstr>Framing a Learning Problem</vt:lpstr>
      <vt:lpstr>Designing a Learning System</vt:lpstr>
      <vt:lpstr>Training vs. Test Distribution</vt:lpstr>
      <vt:lpstr>ML in a Nutshell</vt:lpstr>
      <vt:lpstr>Various Function Representations</vt:lpstr>
      <vt:lpstr>Various Search/Optimization  Algorithms</vt:lpstr>
      <vt:lpstr>Evaluation</vt:lpstr>
      <vt:lpstr>ML in Practice</vt:lpstr>
      <vt:lpstr>Lessons Learned about Learning</vt:lpstr>
      <vt:lpstr>A Brief History of  Machine Learning</vt:lpstr>
      <vt:lpstr>History of Machine Learning</vt:lpstr>
      <vt:lpstr>History of Machine Learning (cont.)</vt:lpstr>
      <vt:lpstr>History of Machine Learning (cont.)</vt:lpstr>
      <vt:lpstr>Examples method in 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ashanira mat deris</cp:lastModifiedBy>
  <cp:revision>1</cp:revision>
  <dcterms:created xsi:type="dcterms:W3CDTF">2024-11-04T22:54:14Z</dcterms:created>
  <dcterms:modified xsi:type="dcterms:W3CDTF">2024-11-04T22:58:42Z</dcterms:modified>
</cp:coreProperties>
</file>